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  <p:sldMasterId id="2147483708" r:id="rId5"/>
  </p:sldMasterIdLst>
  <p:sldIdLst>
    <p:sldId id="256" r:id="rId6"/>
    <p:sldId id="284" r:id="rId7"/>
    <p:sldId id="286" r:id="rId8"/>
    <p:sldId id="287" r:id="rId9"/>
    <p:sldId id="288" r:id="rId10"/>
    <p:sldId id="289" r:id="rId11"/>
    <p:sldId id="290" r:id="rId12"/>
    <p:sldId id="301" r:id="rId13"/>
    <p:sldId id="292" r:id="rId14"/>
    <p:sldId id="298" r:id="rId15"/>
    <p:sldId id="312" r:id="rId16"/>
    <p:sldId id="308" r:id="rId17"/>
    <p:sldId id="303" r:id="rId18"/>
    <p:sldId id="306" r:id="rId19"/>
    <p:sldId id="293" r:id="rId20"/>
    <p:sldId id="309" r:id="rId21"/>
    <p:sldId id="310" r:id="rId22"/>
    <p:sldId id="294" r:id="rId23"/>
    <p:sldId id="299" r:id="rId2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8B8F08-2004-47E6-84C4-74CF2F628B75}" type="doc">
      <dgm:prSet loTypeId="urn:microsoft.com/office/officeart/2005/8/layout/hierarchy1" loCatId="Inbox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D7AD427F-0F5B-4BD3-A56A-7ECAB8B166BE}">
      <dgm:prSet/>
      <dgm:spPr/>
      <dgm:t>
        <a:bodyPr/>
        <a:lstStyle/>
        <a:p>
          <a:r>
            <a:rPr lang="nl-NL" i="1" dirty="0"/>
            <a:t>Samenbrengen en verbinden van de ondernemers </a:t>
          </a:r>
          <a:endParaRPr lang="en-US" dirty="0"/>
        </a:p>
      </dgm:t>
    </dgm:pt>
    <dgm:pt modelId="{298ADCCF-3507-4C57-8806-CA043E502D2B}" type="parTrans" cxnId="{6C73A809-9EDF-40DC-BBA7-ECDB5095A273}">
      <dgm:prSet/>
      <dgm:spPr/>
      <dgm:t>
        <a:bodyPr/>
        <a:lstStyle/>
        <a:p>
          <a:endParaRPr lang="en-US"/>
        </a:p>
      </dgm:t>
    </dgm:pt>
    <dgm:pt modelId="{2F71D8E5-61CE-4D48-98E2-5BC7AE23C687}" type="sibTrans" cxnId="{6C73A809-9EDF-40DC-BBA7-ECDB5095A273}">
      <dgm:prSet/>
      <dgm:spPr/>
      <dgm:t>
        <a:bodyPr/>
        <a:lstStyle/>
        <a:p>
          <a:endParaRPr lang="en-US"/>
        </a:p>
      </dgm:t>
    </dgm:pt>
    <dgm:pt modelId="{4A331028-8C05-4A54-A40B-302076FEDBB0}">
      <dgm:prSet/>
      <dgm:spPr/>
      <dgm:t>
        <a:bodyPr/>
        <a:lstStyle/>
        <a:p>
          <a:r>
            <a:rPr lang="nl-NL" i="1"/>
            <a:t>Eén gesprekspartner richting overheidsinstanties</a:t>
          </a:r>
          <a:endParaRPr lang="en-US"/>
        </a:p>
      </dgm:t>
    </dgm:pt>
    <dgm:pt modelId="{7A6AC170-6B23-4B1F-BEDB-72958DF6AF22}" type="parTrans" cxnId="{79D4FCE9-2A4C-4C7C-9AEB-8D803DDAB038}">
      <dgm:prSet/>
      <dgm:spPr/>
      <dgm:t>
        <a:bodyPr/>
        <a:lstStyle/>
        <a:p>
          <a:endParaRPr lang="en-US"/>
        </a:p>
      </dgm:t>
    </dgm:pt>
    <dgm:pt modelId="{84B47E46-A116-40BC-9EA4-7456C946FFF0}" type="sibTrans" cxnId="{79D4FCE9-2A4C-4C7C-9AEB-8D803DDAB038}">
      <dgm:prSet/>
      <dgm:spPr/>
      <dgm:t>
        <a:bodyPr/>
        <a:lstStyle/>
        <a:p>
          <a:endParaRPr lang="en-US"/>
        </a:p>
      </dgm:t>
    </dgm:pt>
    <dgm:pt modelId="{76AA3106-D6AF-4EEA-A331-FF4AA56840A0}">
      <dgm:prSet/>
      <dgm:spPr/>
      <dgm:t>
        <a:bodyPr/>
        <a:lstStyle/>
        <a:p>
          <a:r>
            <a:rPr lang="nl-NL" i="1" dirty="0"/>
            <a:t>Verbeteren van de veiligheid, kwaliteit en aantrekkelijkheid op het bedrijventerrein</a:t>
          </a:r>
          <a:endParaRPr lang="en-US" dirty="0"/>
        </a:p>
      </dgm:t>
    </dgm:pt>
    <dgm:pt modelId="{652C2E73-A9B8-46DE-B722-64A4F69F138D}" type="parTrans" cxnId="{1B61ADB3-2FAA-4D40-AD17-30294A2E3EBF}">
      <dgm:prSet/>
      <dgm:spPr/>
      <dgm:t>
        <a:bodyPr/>
        <a:lstStyle/>
        <a:p>
          <a:endParaRPr lang="en-US"/>
        </a:p>
      </dgm:t>
    </dgm:pt>
    <dgm:pt modelId="{28BBD5E9-4F4E-459F-8F5F-81134A102F2E}" type="sibTrans" cxnId="{1B61ADB3-2FAA-4D40-AD17-30294A2E3EBF}">
      <dgm:prSet/>
      <dgm:spPr/>
      <dgm:t>
        <a:bodyPr/>
        <a:lstStyle/>
        <a:p>
          <a:endParaRPr lang="en-US"/>
        </a:p>
      </dgm:t>
    </dgm:pt>
    <dgm:pt modelId="{EF0CC8CA-25A8-4688-8F87-BAF457CF8A16}" type="pres">
      <dgm:prSet presAssocID="{948B8F08-2004-47E6-84C4-74CF2F628B7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02B6306-B5AB-4980-BC99-C7F31071CF76}" type="pres">
      <dgm:prSet presAssocID="{D7AD427F-0F5B-4BD3-A56A-7ECAB8B166BE}" presName="hierRoot1" presStyleCnt="0"/>
      <dgm:spPr/>
    </dgm:pt>
    <dgm:pt modelId="{391D0137-90AA-41CB-9306-26D6531C0094}" type="pres">
      <dgm:prSet presAssocID="{D7AD427F-0F5B-4BD3-A56A-7ECAB8B166BE}" presName="composite" presStyleCnt="0"/>
      <dgm:spPr/>
    </dgm:pt>
    <dgm:pt modelId="{A08DD500-753C-443C-8316-9B87446ED9D1}" type="pres">
      <dgm:prSet presAssocID="{D7AD427F-0F5B-4BD3-A56A-7ECAB8B166BE}" presName="background" presStyleLbl="node0" presStyleIdx="0" presStyleCnt="3"/>
      <dgm:spPr/>
    </dgm:pt>
    <dgm:pt modelId="{C654B067-594B-4E70-881B-2F08892F0087}" type="pres">
      <dgm:prSet presAssocID="{D7AD427F-0F5B-4BD3-A56A-7ECAB8B166BE}" presName="text" presStyleLbl="fgAcc0" presStyleIdx="0" presStyleCnt="3">
        <dgm:presLayoutVars>
          <dgm:chPref val="3"/>
        </dgm:presLayoutVars>
      </dgm:prSet>
      <dgm:spPr/>
    </dgm:pt>
    <dgm:pt modelId="{1CB0D8AC-B8D1-4011-80CB-16FFD71223B3}" type="pres">
      <dgm:prSet presAssocID="{D7AD427F-0F5B-4BD3-A56A-7ECAB8B166BE}" presName="hierChild2" presStyleCnt="0"/>
      <dgm:spPr/>
    </dgm:pt>
    <dgm:pt modelId="{F732E1D9-5066-4529-B57C-D11BF9D5496D}" type="pres">
      <dgm:prSet presAssocID="{4A331028-8C05-4A54-A40B-302076FEDBB0}" presName="hierRoot1" presStyleCnt="0"/>
      <dgm:spPr/>
    </dgm:pt>
    <dgm:pt modelId="{5B676339-E05A-4863-AD22-9C84C4DA2545}" type="pres">
      <dgm:prSet presAssocID="{4A331028-8C05-4A54-A40B-302076FEDBB0}" presName="composite" presStyleCnt="0"/>
      <dgm:spPr/>
    </dgm:pt>
    <dgm:pt modelId="{B6D876C6-0D7F-4CF3-A377-35A5D10127E5}" type="pres">
      <dgm:prSet presAssocID="{4A331028-8C05-4A54-A40B-302076FEDBB0}" presName="background" presStyleLbl="node0" presStyleIdx="1" presStyleCnt="3"/>
      <dgm:spPr/>
    </dgm:pt>
    <dgm:pt modelId="{F143A415-F4E3-4E63-A0CE-E290D9C49073}" type="pres">
      <dgm:prSet presAssocID="{4A331028-8C05-4A54-A40B-302076FEDBB0}" presName="text" presStyleLbl="fgAcc0" presStyleIdx="1" presStyleCnt="3">
        <dgm:presLayoutVars>
          <dgm:chPref val="3"/>
        </dgm:presLayoutVars>
      </dgm:prSet>
      <dgm:spPr/>
    </dgm:pt>
    <dgm:pt modelId="{43592F95-1CD0-4C11-B5D8-25CB9DFAE4D8}" type="pres">
      <dgm:prSet presAssocID="{4A331028-8C05-4A54-A40B-302076FEDBB0}" presName="hierChild2" presStyleCnt="0"/>
      <dgm:spPr/>
    </dgm:pt>
    <dgm:pt modelId="{55F53AB3-EC08-4BF4-96DD-EA6CE9DB629E}" type="pres">
      <dgm:prSet presAssocID="{76AA3106-D6AF-4EEA-A331-FF4AA56840A0}" presName="hierRoot1" presStyleCnt="0"/>
      <dgm:spPr/>
    </dgm:pt>
    <dgm:pt modelId="{C64F8739-2549-4D6F-8F03-C77252DDEF70}" type="pres">
      <dgm:prSet presAssocID="{76AA3106-D6AF-4EEA-A331-FF4AA56840A0}" presName="composite" presStyleCnt="0"/>
      <dgm:spPr/>
    </dgm:pt>
    <dgm:pt modelId="{B589AEC7-3752-4EDC-A384-12201EC75744}" type="pres">
      <dgm:prSet presAssocID="{76AA3106-D6AF-4EEA-A331-FF4AA56840A0}" presName="background" presStyleLbl="node0" presStyleIdx="2" presStyleCnt="3"/>
      <dgm:spPr/>
    </dgm:pt>
    <dgm:pt modelId="{8FA8F33D-C0D4-4CBB-BA31-DF7DCCE852A8}" type="pres">
      <dgm:prSet presAssocID="{76AA3106-D6AF-4EEA-A331-FF4AA56840A0}" presName="text" presStyleLbl="fgAcc0" presStyleIdx="2" presStyleCnt="3">
        <dgm:presLayoutVars>
          <dgm:chPref val="3"/>
        </dgm:presLayoutVars>
      </dgm:prSet>
      <dgm:spPr/>
    </dgm:pt>
    <dgm:pt modelId="{E6C52CF2-5E7A-4A6C-9257-0D7F0DCE0023}" type="pres">
      <dgm:prSet presAssocID="{76AA3106-D6AF-4EEA-A331-FF4AA56840A0}" presName="hierChild2" presStyleCnt="0"/>
      <dgm:spPr/>
    </dgm:pt>
  </dgm:ptLst>
  <dgm:cxnLst>
    <dgm:cxn modelId="{6C73A809-9EDF-40DC-BBA7-ECDB5095A273}" srcId="{948B8F08-2004-47E6-84C4-74CF2F628B75}" destId="{D7AD427F-0F5B-4BD3-A56A-7ECAB8B166BE}" srcOrd="0" destOrd="0" parTransId="{298ADCCF-3507-4C57-8806-CA043E502D2B}" sibTransId="{2F71D8E5-61CE-4D48-98E2-5BC7AE23C687}"/>
    <dgm:cxn modelId="{1A58E183-9248-4572-A280-135E0B34CEB0}" type="presOf" srcId="{948B8F08-2004-47E6-84C4-74CF2F628B75}" destId="{EF0CC8CA-25A8-4688-8F87-BAF457CF8A16}" srcOrd="0" destOrd="0" presId="urn:microsoft.com/office/officeart/2005/8/layout/hierarchy1"/>
    <dgm:cxn modelId="{C809ACA0-9400-4795-A7C4-F98CA7088240}" type="presOf" srcId="{D7AD427F-0F5B-4BD3-A56A-7ECAB8B166BE}" destId="{C654B067-594B-4E70-881B-2F08892F0087}" srcOrd="0" destOrd="0" presId="urn:microsoft.com/office/officeart/2005/8/layout/hierarchy1"/>
    <dgm:cxn modelId="{1B61ADB3-2FAA-4D40-AD17-30294A2E3EBF}" srcId="{948B8F08-2004-47E6-84C4-74CF2F628B75}" destId="{76AA3106-D6AF-4EEA-A331-FF4AA56840A0}" srcOrd="2" destOrd="0" parTransId="{652C2E73-A9B8-46DE-B722-64A4F69F138D}" sibTransId="{28BBD5E9-4F4E-459F-8F5F-81134A102F2E}"/>
    <dgm:cxn modelId="{9249AFD3-D767-4BC6-BA73-0AFEF95E40B0}" type="presOf" srcId="{76AA3106-D6AF-4EEA-A331-FF4AA56840A0}" destId="{8FA8F33D-C0D4-4CBB-BA31-DF7DCCE852A8}" srcOrd="0" destOrd="0" presId="urn:microsoft.com/office/officeart/2005/8/layout/hierarchy1"/>
    <dgm:cxn modelId="{79D4FCE9-2A4C-4C7C-9AEB-8D803DDAB038}" srcId="{948B8F08-2004-47E6-84C4-74CF2F628B75}" destId="{4A331028-8C05-4A54-A40B-302076FEDBB0}" srcOrd="1" destOrd="0" parTransId="{7A6AC170-6B23-4B1F-BEDB-72958DF6AF22}" sibTransId="{84B47E46-A116-40BC-9EA4-7456C946FFF0}"/>
    <dgm:cxn modelId="{1DDE1BF3-8818-46A2-BE1A-CADF34545849}" type="presOf" srcId="{4A331028-8C05-4A54-A40B-302076FEDBB0}" destId="{F143A415-F4E3-4E63-A0CE-E290D9C49073}" srcOrd="0" destOrd="0" presId="urn:microsoft.com/office/officeart/2005/8/layout/hierarchy1"/>
    <dgm:cxn modelId="{7D6DC03D-1AF0-4A5C-BA06-E8B3048A337D}" type="presParOf" srcId="{EF0CC8CA-25A8-4688-8F87-BAF457CF8A16}" destId="{D02B6306-B5AB-4980-BC99-C7F31071CF76}" srcOrd="0" destOrd="0" presId="urn:microsoft.com/office/officeart/2005/8/layout/hierarchy1"/>
    <dgm:cxn modelId="{606142C2-0C8F-4C83-8586-60DF26E89211}" type="presParOf" srcId="{D02B6306-B5AB-4980-BC99-C7F31071CF76}" destId="{391D0137-90AA-41CB-9306-26D6531C0094}" srcOrd="0" destOrd="0" presId="urn:microsoft.com/office/officeart/2005/8/layout/hierarchy1"/>
    <dgm:cxn modelId="{9B8DD383-A757-4DFD-8C61-0C11D0E8842B}" type="presParOf" srcId="{391D0137-90AA-41CB-9306-26D6531C0094}" destId="{A08DD500-753C-443C-8316-9B87446ED9D1}" srcOrd="0" destOrd="0" presId="urn:microsoft.com/office/officeart/2005/8/layout/hierarchy1"/>
    <dgm:cxn modelId="{CCF0DF06-EAA0-4E78-AB60-EEFF2061CD6A}" type="presParOf" srcId="{391D0137-90AA-41CB-9306-26D6531C0094}" destId="{C654B067-594B-4E70-881B-2F08892F0087}" srcOrd="1" destOrd="0" presId="urn:microsoft.com/office/officeart/2005/8/layout/hierarchy1"/>
    <dgm:cxn modelId="{6A6A34EE-D890-4ED7-8AA7-F1C281688C05}" type="presParOf" srcId="{D02B6306-B5AB-4980-BC99-C7F31071CF76}" destId="{1CB0D8AC-B8D1-4011-80CB-16FFD71223B3}" srcOrd="1" destOrd="0" presId="urn:microsoft.com/office/officeart/2005/8/layout/hierarchy1"/>
    <dgm:cxn modelId="{DC1DB32E-CD56-4023-A818-3D0119A13B1D}" type="presParOf" srcId="{EF0CC8CA-25A8-4688-8F87-BAF457CF8A16}" destId="{F732E1D9-5066-4529-B57C-D11BF9D5496D}" srcOrd="1" destOrd="0" presId="urn:microsoft.com/office/officeart/2005/8/layout/hierarchy1"/>
    <dgm:cxn modelId="{F0B08752-9377-4AC2-8BFC-D3E633FB544B}" type="presParOf" srcId="{F732E1D9-5066-4529-B57C-D11BF9D5496D}" destId="{5B676339-E05A-4863-AD22-9C84C4DA2545}" srcOrd="0" destOrd="0" presId="urn:microsoft.com/office/officeart/2005/8/layout/hierarchy1"/>
    <dgm:cxn modelId="{020B09E2-04AA-4A88-98DB-46CCDA5A81C6}" type="presParOf" srcId="{5B676339-E05A-4863-AD22-9C84C4DA2545}" destId="{B6D876C6-0D7F-4CF3-A377-35A5D10127E5}" srcOrd="0" destOrd="0" presId="urn:microsoft.com/office/officeart/2005/8/layout/hierarchy1"/>
    <dgm:cxn modelId="{0DA7B9F2-B9F6-4E36-9880-692B0B727CBB}" type="presParOf" srcId="{5B676339-E05A-4863-AD22-9C84C4DA2545}" destId="{F143A415-F4E3-4E63-A0CE-E290D9C49073}" srcOrd="1" destOrd="0" presId="urn:microsoft.com/office/officeart/2005/8/layout/hierarchy1"/>
    <dgm:cxn modelId="{28B95BD3-1691-490F-9C82-BBBC53DB0B1E}" type="presParOf" srcId="{F732E1D9-5066-4529-B57C-D11BF9D5496D}" destId="{43592F95-1CD0-4C11-B5D8-25CB9DFAE4D8}" srcOrd="1" destOrd="0" presId="urn:microsoft.com/office/officeart/2005/8/layout/hierarchy1"/>
    <dgm:cxn modelId="{57529B3D-7533-47AC-8321-489EAF5E2FCF}" type="presParOf" srcId="{EF0CC8CA-25A8-4688-8F87-BAF457CF8A16}" destId="{55F53AB3-EC08-4BF4-96DD-EA6CE9DB629E}" srcOrd="2" destOrd="0" presId="urn:microsoft.com/office/officeart/2005/8/layout/hierarchy1"/>
    <dgm:cxn modelId="{35315A9E-9563-4884-965A-8D2417CD2AA9}" type="presParOf" srcId="{55F53AB3-EC08-4BF4-96DD-EA6CE9DB629E}" destId="{C64F8739-2549-4D6F-8F03-C77252DDEF70}" srcOrd="0" destOrd="0" presId="urn:microsoft.com/office/officeart/2005/8/layout/hierarchy1"/>
    <dgm:cxn modelId="{9ED4AC19-5377-4F14-A6E5-9D6800F32B1E}" type="presParOf" srcId="{C64F8739-2549-4D6F-8F03-C77252DDEF70}" destId="{B589AEC7-3752-4EDC-A384-12201EC75744}" srcOrd="0" destOrd="0" presId="urn:microsoft.com/office/officeart/2005/8/layout/hierarchy1"/>
    <dgm:cxn modelId="{FAFF6616-D7D2-4C1C-ABF0-57D94C7F9315}" type="presParOf" srcId="{C64F8739-2549-4D6F-8F03-C77252DDEF70}" destId="{8FA8F33D-C0D4-4CBB-BA31-DF7DCCE852A8}" srcOrd="1" destOrd="0" presId="urn:microsoft.com/office/officeart/2005/8/layout/hierarchy1"/>
    <dgm:cxn modelId="{16B630C4-A7CB-4DE2-B9FB-762DAC6FC65C}" type="presParOf" srcId="{55F53AB3-EC08-4BF4-96DD-EA6CE9DB629E}" destId="{E6C52CF2-5E7A-4A6C-9257-0D7F0DCE002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8DD500-753C-443C-8316-9B87446ED9D1}">
      <dsp:nvSpPr>
        <dsp:cNvPr id="0" name=""/>
        <dsp:cNvSpPr/>
      </dsp:nvSpPr>
      <dsp:spPr>
        <a:xfrm>
          <a:off x="0" y="689215"/>
          <a:ext cx="2751683" cy="174731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54B067-594B-4E70-881B-2F08892F0087}">
      <dsp:nvSpPr>
        <dsp:cNvPr id="0" name=""/>
        <dsp:cNvSpPr/>
      </dsp:nvSpPr>
      <dsp:spPr>
        <a:xfrm>
          <a:off x="305742" y="979670"/>
          <a:ext cx="2751683" cy="1747318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i="1" kern="1200" dirty="0"/>
            <a:t>Samenbrengen en verbinden van de ondernemers </a:t>
          </a:r>
          <a:endParaRPr lang="en-US" sz="2100" kern="1200" dirty="0"/>
        </a:p>
      </dsp:txBody>
      <dsp:txXfrm>
        <a:off x="356919" y="1030847"/>
        <a:ext cx="2649329" cy="1644964"/>
      </dsp:txXfrm>
    </dsp:sp>
    <dsp:sp modelId="{B6D876C6-0D7F-4CF3-A377-35A5D10127E5}">
      <dsp:nvSpPr>
        <dsp:cNvPr id="0" name=""/>
        <dsp:cNvSpPr/>
      </dsp:nvSpPr>
      <dsp:spPr>
        <a:xfrm>
          <a:off x="3363168" y="689215"/>
          <a:ext cx="2751683" cy="174731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43A415-F4E3-4E63-A0CE-E290D9C49073}">
      <dsp:nvSpPr>
        <dsp:cNvPr id="0" name=""/>
        <dsp:cNvSpPr/>
      </dsp:nvSpPr>
      <dsp:spPr>
        <a:xfrm>
          <a:off x="3668911" y="979670"/>
          <a:ext cx="2751683" cy="1747318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i="1" kern="1200"/>
            <a:t>Eén gesprekspartner richting overheidsinstanties</a:t>
          </a:r>
          <a:endParaRPr lang="en-US" sz="2100" kern="1200"/>
        </a:p>
      </dsp:txBody>
      <dsp:txXfrm>
        <a:off x="3720088" y="1030847"/>
        <a:ext cx="2649329" cy="1644964"/>
      </dsp:txXfrm>
    </dsp:sp>
    <dsp:sp modelId="{B589AEC7-3752-4EDC-A384-12201EC75744}">
      <dsp:nvSpPr>
        <dsp:cNvPr id="0" name=""/>
        <dsp:cNvSpPr/>
      </dsp:nvSpPr>
      <dsp:spPr>
        <a:xfrm>
          <a:off x="6726337" y="689215"/>
          <a:ext cx="2751683" cy="174731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A8F33D-C0D4-4CBB-BA31-DF7DCCE852A8}">
      <dsp:nvSpPr>
        <dsp:cNvPr id="0" name=""/>
        <dsp:cNvSpPr/>
      </dsp:nvSpPr>
      <dsp:spPr>
        <a:xfrm>
          <a:off x="7032079" y="979670"/>
          <a:ext cx="2751683" cy="1747318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i="1" kern="1200" dirty="0"/>
            <a:t>Verbeteren van de veiligheid, kwaliteit en aantrekkelijkheid op het bedrijventerrein</a:t>
          </a:r>
          <a:endParaRPr lang="en-US" sz="2100" kern="1200" dirty="0"/>
        </a:p>
      </dsp:txBody>
      <dsp:txXfrm>
        <a:off x="7083256" y="1030847"/>
        <a:ext cx="2649329" cy="16449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B0AEA-69ED-4A74-917F-C9F3797CA6DD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35919-3DE1-4865-B92E-079711FB95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1634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B0AEA-69ED-4A74-917F-C9F3797CA6DD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35919-3DE1-4865-B92E-079711FB95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621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B0AEA-69ED-4A74-917F-C9F3797CA6DD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35919-3DE1-4865-B92E-079711FB95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3552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CD55-E5DE-4765-AA3D-B51E3AA64F64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C8927-B00A-40DB-A5A0-4877E94570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7497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CD55-E5DE-4765-AA3D-B51E3AA64F64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C8927-B00A-40DB-A5A0-4877E94570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16260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8ACD55-E5DE-4765-AA3D-B51E3AA64F64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A5C8927-B00A-40DB-A5A0-4877E94570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33601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CD55-E5DE-4765-AA3D-B51E3AA64F64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C8927-B00A-40DB-A5A0-4877E94570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04696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CD55-E5DE-4765-AA3D-B51E3AA64F64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C8927-B00A-40DB-A5A0-4877E94570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83451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CD55-E5DE-4765-AA3D-B51E3AA64F64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C8927-B00A-40DB-A5A0-4877E94570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60838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CD55-E5DE-4765-AA3D-B51E3AA64F64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C8927-B00A-40DB-A5A0-4877E94570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16132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CD55-E5DE-4765-AA3D-B51E3AA64F64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C8927-B00A-40DB-A5A0-4877E94570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319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B0AEA-69ED-4A74-917F-C9F3797CA6DD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35919-3DE1-4865-B92E-079711FB95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52065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CD55-E5DE-4765-AA3D-B51E3AA64F64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C8927-B00A-40DB-A5A0-4877E94570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91012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CD55-E5DE-4765-AA3D-B51E3AA64F64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C8927-B00A-40DB-A5A0-4877E94570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72368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D58ACD55-E5DE-4765-AA3D-B51E3AA64F64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6A5C8927-B00A-40DB-A5A0-4877E94570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0040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B0AEA-69ED-4A74-917F-C9F3797CA6DD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35919-3DE1-4865-B92E-079711FB95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5052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B0AEA-69ED-4A74-917F-C9F3797CA6DD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35919-3DE1-4865-B92E-079711FB95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1209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B0AEA-69ED-4A74-917F-C9F3797CA6DD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35919-3DE1-4865-B92E-079711FB95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3440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B0AEA-69ED-4A74-917F-C9F3797CA6DD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35919-3DE1-4865-B92E-079711FB95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3543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B0AEA-69ED-4A74-917F-C9F3797CA6DD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35919-3DE1-4865-B92E-079711FB95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0882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B0AEA-69ED-4A74-917F-C9F3797CA6DD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35919-3DE1-4865-B92E-079711FB95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9882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B0AEA-69ED-4A74-917F-C9F3797CA6DD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35919-3DE1-4865-B92E-079711FB95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4125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B0AEA-69ED-4A74-917F-C9F3797CA6DD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35919-3DE1-4865-B92E-079711FB95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2266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D58ACD55-E5DE-4765-AA3D-B51E3AA64F64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6A5C8927-B00A-40DB-A5A0-4877E94570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71646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/>
          <p:cNvSpPr/>
          <p:nvPr/>
        </p:nvSpPr>
        <p:spPr>
          <a:xfrm>
            <a:off x="1792517" y="4272127"/>
            <a:ext cx="8447315" cy="14034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sz="1351"/>
          </a:p>
        </p:txBody>
      </p:sp>
      <p:pic>
        <p:nvPicPr>
          <p:cNvPr id="11" name="Afbeelding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5377" y="4688115"/>
            <a:ext cx="2019300" cy="571500"/>
          </a:xfrm>
          <a:prstGeom prst="rect">
            <a:avLst/>
          </a:prstGeom>
        </p:spPr>
      </p:pic>
      <p:sp>
        <p:nvSpPr>
          <p:cNvPr id="13" name="Tekstvak 12"/>
          <p:cNvSpPr txBox="1"/>
          <p:nvPr/>
        </p:nvSpPr>
        <p:spPr>
          <a:xfrm>
            <a:off x="2493403" y="474563"/>
            <a:ext cx="80859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>
                <a:solidFill>
                  <a:schemeClr val="bg1"/>
                </a:solidFill>
                <a:latin typeface="Calibri Light" panose="020F0302020204030204" pitchFamily="34" charset="0"/>
              </a:rPr>
              <a:t>Wet op de </a:t>
            </a:r>
          </a:p>
          <a:p>
            <a:r>
              <a:rPr lang="nl-NL" sz="3600" b="1" spc="200" dirty="0">
                <a:solidFill>
                  <a:schemeClr val="bg1"/>
                </a:solidFill>
                <a:latin typeface="Calibri Light" panose="020F0302020204030204" pitchFamily="34" charset="0"/>
              </a:rPr>
              <a:t>Bedrijven investeringszones</a:t>
            </a:r>
          </a:p>
          <a:p>
            <a:endParaRPr lang="nl-NL" sz="3600" b="1" spc="200" dirty="0">
              <a:solidFill>
                <a:schemeClr val="bg1"/>
              </a:solidFill>
              <a:latin typeface="Calibri Light" panose="020F0302020204030204" pitchFamily="34" charset="0"/>
            </a:endParaRPr>
          </a:p>
          <a:p>
            <a:r>
              <a:rPr lang="nl-NL" sz="3600" b="1" spc="200" dirty="0">
                <a:solidFill>
                  <a:schemeClr val="bg1"/>
                </a:solidFill>
                <a:latin typeface="Calibri Light" panose="020F0302020204030204" pitchFamily="34" charset="0"/>
              </a:rPr>
              <a:t>Kil 1, 2 en Amstelwijck West</a:t>
            </a:r>
          </a:p>
          <a:p>
            <a:endParaRPr lang="nl-NL" sz="3600" spc="200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403" y="2982262"/>
            <a:ext cx="3238500" cy="33147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496544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hoek 31"/>
          <p:cNvSpPr/>
          <p:nvPr/>
        </p:nvSpPr>
        <p:spPr>
          <a:xfrm>
            <a:off x="0" y="532966"/>
            <a:ext cx="2278743" cy="59430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sz="1351">
              <a:solidFill>
                <a:prstClr val="white"/>
              </a:solidFill>
            </a:endParaRPr>
          </a:p>
        </p:txBody>
      </p:sp>
      <p:sp>
        <p:nvSpPr>
          <p:cNvPr id="37" name="Tekstvak 36"/>
          <p:cNvSpPr txBox="1"/>
          <p:nvPr/>
        </p:nvSpPr>
        <p:spPr>
          <a:xfrm rot="16200000">
            <a:off x="-1669149" y="3244523"/>
            <a:ext cx="5617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spc="800" dirty="0">
                <a:solidFill>
                  <a:schemeClr val="bg1"/>
                </a:solidFill>
                <a:latin typeface="Calibri Light" panose="020F0302020204030204" pitchFamily="34" charset="0"/>
              </a:rPr>
              <a:t>De BIZ is een feit</a:t>
            </a:r>
          </a:p>
        </p:txBody>
      </p:sp>
      <p:sp>
        <p:nvSpPr>
          <p:cNvPr id="38" name="Tekstvak 37"/>
          <p:cNvSpPr txBox="1"/>
          <p:nvPr/>
        </p:nvSpPr>
        <p:spPr>
          <a:xfrm>
            <a:off x="3125722" y="1060662"/>
            <a:ext cx="807216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latin typeface="+mj-lt"/>
              </a:rPr>
              <a:t>De gemeente (belastingdienst) is verantwoordelijk voor de BIZ-heffing.</a:t>
            </a:r>
          </a:p>
          <a:p>
            <a:endParaRPr lang="nl-NL" sz="2400" dirty="0">
              <a:latin typeface="+mj-lt"/>
            </a:endParaRPr>
          </a:p>
          <a:p>
            <a:r>
              <a:rPr lang="nl-NL" sz="2400" dirty="0">
                <a:latin typeface="+mj-lt"/>
              </a:rPr>
              <a:t>Het ingekomen geld wordt door de gemeente uitgekeerd aan de BIZ-organisatie. </a:t>
            </a:r>
          </a:p>
          <a:p>
            <a:endParaRPr lang="nl-NL" sz="2400" dirty="0">
              <a:latin typeface="+mj-lt"/>
            </a:endParaRPr>
          </a:p>
          <a:p>
            <a:r>
              <a:rPr lang="nl-NL" sz="2400" dirty="0">
                <a:latin typeface="+mj-lt"/>
              </a:rPr>
              <a:t>Het bestuur is verantwoordelijk voor een goede uitvoering van de activiteiten uit het BIZ plan en de besteding van de ingekomen gelden.</a:t>
            </a:r>
          </a:p>
          <a:p>
            <a:endParaRPr lang="nl-NL" sz="2400" dirty="0">
              <a:latin typeface="+mj-lt"/>
            </a:endParaRPr>
          </a:p>
          <a:p>
            <a:r>
              <a:rPr lang="nl-NL" sz="2400" dirty="0">
                <a:latin typeface="+mj-lt"/>
              </a:rPr>
              <a:t>Zij moet hiervoor jaarlijks verantwoording afleggen aan de gemeente.</a:t>
            </a:r>
          </a:p>
        </p:txBody>
      </p:sp>
    </p:spTree>
    <p:extLst>
      <p:ext uri="{BB962C8B-B14F-4D97-AF65-F5344CB8AC3E}">
        <p14:creationId xmlns:p14="http://schemas.microsoft.com/office/powerpoint/2010/main" val="832511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26" name="Rectangle 16">
            <a:extLst>
              <a:ext uri="{FF2B5EF4-FFF2-40B4-BE49-F238E27FC236}">
                <a16:creationId xmlns:a16="http://schemas.microsoft.com/office/drawing/2014/main" id="{7F357D35-3E3E-4EC7-B3AE-C106ABB7DC6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8">
            <a:extLst>
              <a:ext uri="{FF2B5EF4-FFF2-40B4-BE49-F238E27FC236}">
                <a16:creationId xmlns:a16="http://schemas.microsoft.com/office/drawing/2014/main" id="{9334D921-DCE6-4D92-987F-D98C93F1CBD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2100" cy="6377939"/>
          </a:xfrm>
          <a:prstGeom prst="rect">
            <a:avLst/>
          </a:prstGeom>
          <a:solidFill>
            <a:srgbClr val="FFFFFF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E4D942F-489D-4A7B-8983-942543481B6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89378" y="246887"/>
            <a:ext cx="5861321" cy="637793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8F0F547-5526-40CC-8397-442101C26B40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36924" y="4768667"/>
            <a:ext cx="4215939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593BD913-0EB6-48A4-B22A-6A4DE089854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" name="Afbeelding 2" descr="Afbeelding met tekst, kaart&#10;&#10;Beschrijving is gegenereerd met zeer hoge betrouwbaarheid">
            <a:extLst>
              <a:ext uri="{FF2B5EF4-FFF2-40B4-BE49-F238E27FC236}">
                <a16:creationId xmlns:a16="http://schemas.microsoft.com/office/drawing/2014/main" id="{65BF5CD4-BBF3-4DDF-A27B-9C62D88D7B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" b="1806"/>
          <a:stretch/>
        </p:blipFill>
        <p:spPr>
          <a:xfrm>
            <a:off x="872064" y="857675"/>
            <a:ext cx="4593715" cy="5140669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16A4B457-74F7-4400-8144-E8AE44560F0C}"/>
              </a:ext>
            </a:extLst>
          </p:cNvPr>
          <p:cNvSpPr txBox="1"/>
          <p:nvPr/>
        </p:nvSpPr>
        <p:spPr>
          <a:xfrm>
            <a:off x="6736924" y="857675"/>
            <a:ext cx="4566230" cy="38470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BIZ Gebied Kil 1, 2 en Amstelwijck West</a:t>
            </a:r>
          </a:p>
        </p:txBody>
      </p:sp>
    </p:spTree>
    <p:extLst>
      <p:ext uri="{BB962C8B-B14F-4D97-AF65-F5344CB8AC3E}">
        <p14:creationId xmlns:p14="http://schemas.microsoft.com/office/powerpoint/2010/main" val="3740665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pic>
        <p:nvPicPr>
          <p:cNvPr id="4" name="Afbeelding 3" descr="Afbeelding met gebouw&#10;&#10;Beschrijving is gegenereerd met zeer hoge betrouwbaarheid">
            <a:extLst>
              <a:ext uri="{FF2B5EF4-FFF2-40B4-BE49-F238E27FC236}">
                <a16:creationId xmlns:a16="http://schemas.microsoft.com/office/drawing/2014/main" id="{C205F7DB-715F-41D7-8721-9CF8EE17AA9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7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  <a:ex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CDAEC91-5BCE-4B55-9CC0-43EF94CB734B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F8717843-2A3A-40F5-9C21-B811DC97F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2021" y="3231931"/>
            <a:ext cx="3852041" cy="183405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/>
              <a:t>Even voorstellen: Bestuur BIZ  Kil 1, 2  en AWW</a:t>
            </a:r>
          </a:p>
        </p:txBody>
      </p:sp>
    </p:spTree>
    <p:extLst>
      <p:ext uri="{BB962C8B-B14F-4D97-AF65-F5344CB8AC3E}">
        <p14:creationId xmlns:p14="http://schemas.microsoft.com/office/powerpoint/2010/main" val="1040811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cxnSp>
        <p:nvCxnSpPr>
          <p:cNvPr id="11" name="Straight Connector 10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38202" y="1570814"/>
            <a:ext cx="0" cy="37102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hoek 1">
            <a:extLst>
              <a:ext uri="{FF2B5EF4-FFF2-40B4-BE49-F238E27FC236}">
                <a16:creationId xmlns:a16="http://schemas.microsoft.com/office/drawing/2014/main" id="{8328D518-345D-4702-BC0B-AB7DBF414BA2}"/>
              </a:ext>
            </a:extLst>
          </p:cNvPr>
          <p:cNvSpPr/>
          <p:nvPr/>
        </p:nvSpPr>
        <p:spPr>
          <a:xfrm>
            <a:off x="3817088" y="1582341"/>
            <a:ext cx="821896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TBC071600t00"/>
              </a:rPr>
              <a:t>Het bestuur van de stichting bestaat uit:</a:t>
            </a:r>
            <a:endParaRPr lang="nl-N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TBC071600t00"/>
              </a:rPr>
              <a:t> </a:t>
            </a:r>
            <a:endParaRPr lang="nl-N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TBC071600t00"/>
              </a:rPr>
              <a:t>Dhr. Joep van Eijk	          Voorzitter                    (</a:t>
            </a:r>
            <a:r>
              <a:rPr lang="nl-NL" dirty="0" err="1">
                <a:latin typeface="Calibri" panose="020F0502020204030204" pitchFamily="34" charset="0"/>
                <a:ea typeface="Calibri" panose="020F0502020204030204" pitchFamily="34" charset="0"/>
                <a:cs typeface="TTBC071600t00"/>
              </a:rPr>
              <a:t>Kroonint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TBC071600t00"/>
              </a:rPr>
              <a:t> </a:t>
            </a:r>
            <a:r>
              <a:rPr lang="nl-NL" dirty="0" err="1">
                <a:latin typeface="Calibri" panose="020F0502020204030204" pitchFamily="34" charset="0"/>
                <a:ea typeface="Calibri" panose="020F0502020204030204" pitchFamily="34" charset="0"/>
                <a:cs typeface="TTBC071600t00"/>
              </a:rPr>
              <a:t>Protective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TBC071600t00"/>
              </a:rPr>
              <a:t> Coating)</a:t>
            </a:r>
            <a:endParaRPr lang="nl-N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TBC071600t00"/>
              </a:rPr>
              <a:t>Dhr. Bastiaan Soeteman   Secretaris	             (</a:t>
            </a:r>
            <a:r>
              <a:rPr lang="nl-NL" dirty="0" err="1">
                <a:latin typeface="Calibri" panose="020F0502020204030204" pitchFamily="34" charset="0"/>
                <a:ea typeface="Calibri" panose="020F0502020204030204" pitchFamily="34" charset="0"/>
                <a:cs typeface="TTBC071600t00"/>
              </a:rPr>
              <a:t>Lindor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TBC071600t00"/>
              </a:rPr>
              <a:t>)</a:t>
            </a:r>
            <a:endParaRPr lang="nl-N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TBC071600t00"/>
              </a:rPr>
              <a:t>Dhr. Wouter Noels            Penningmeester         (</a:t>
            </a:r>
            <a:r>
              <a:rPr lang="nl-NL" dirty="0" err="1">
                <a:latin typeface="Calibri" panose="020F0502020204030204" pitchFamily="34" charset="0"/>
                <a:ea typeface="Calibri" panose="020F0502020204030204" pitchFamily="34" charset="0"/>
                <a:cs typeface="TTBC071600t00"/>
              </a:rPr>
              <a:t>Postillion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TBC071600t00"/>
              </a:rPr>
              <a:t> Hotels)</a:t>
            </a:r>
            <a:endParaRPr lang="nl-N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Dhr. Rob Kooijman	          Alg. bestuurslid          (</a:t>
            </a:r>
            <a:r>
              <a:rPr lang="nl-NL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Bardahl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nl-N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TBC071600t00"/>
              </a:rPr>
              <a:t>Dhr. Gerard Hamers          </a:t>
            </a:r>
            <a:r>
              <a:rPr lang="nl-NL" dirty="0" err="1">
                <a:latin typeface="Calibri" panose="020F0502020204030204" pitchFamily="34" charset="0"/>
                <a:ea typeface="Calibri" panose="020F0502020204030204" pitchFamily="34" charset="0"/>
                <a:cs typeface="TTBC071600t00"/>
              </a:rPr>
              <a:t>Alg.bestuurslid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TBC071600t00"/>
              </a:rPr>
              <a:t>           (Q-ware ICT)</a:t>
            </a:r>
          </a:p>
          <a:p>
            <a:pPr>
              <a:spcAft>
                <a:spcPts val="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Mevr. Jeanette Smit          Secretariaat	             (Jeanette Smit secretariële diensten)</a:t>
            </a:r>
          </a:p>
          <a:p>
            <a:pPr>
              <a:spcAft>
                <a:spcPts val="0"/>
              </a:spcAft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TBC071600t00"/>
              </a:rPr>
              <a:t> </a:t>
            </a:r>
            <a:endParaRPr lang="nl-N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862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E9E833-26E6-4978-9B59-B350B4918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</p:spPr>
        <p:txBody>
          <a:bodyPr>
            <a:normAutofit/>
          </a:bodyPr>
          <a:lstStyle/>
          <a:p>
            <a:r>
              <a:rPr lang="nl-NL" sz="3400" dirty="0"/>
              <a:t>Stichting BIZ Kil 1&amp;2, </a:t>
            </a:r>
            <a:r>
              <a:rPr lang="nl-NL" sz="3400" cap="none" dirty="0"/>
              <a:t>Amstelwijck West</a:t>
            </a:r>
            <a:br>
              <a:rPr lang="nl-NL" sz="3400" dirty="0"/>
            </a:br>
            <a:br>
              <a:rPr lang="nl-NL" sz="3400" dirty="0"/>
            </a:br>
            <a:r>
              <a:rPr lang="nl-NL" sz="3400" dirty="0"/>
              <a:t>Doelen</a:t>
            </a:r>
          </a:p>
        </p:txBody>
      </p:sp>
      <p:graphicFrame>
        <p:nvGraphicFramePr>
          <p:cNvPr id="5" name="Tijdelijke aanduiding voor inhoud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0337420"/>
              </p:ext>
            </p:extLst>
          </p:nvPr>
        </p:nvGraphicFramePr>
        <p:xfrm>
          <a:off x="1203325" y="2476595"/>
          <a:ext cx="9783763" cy="3416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47547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hoek 31"/>
          <p:cNvSpPr/>
          <p:nvPr/>
        </p:nvSpPr>
        <p:spPr>
          <a:xfrm>
            <a:off x="0" y="532966"/>
            <a:ext cx="2278743" cy="59430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sz="1351">
              <a:solidFill>
                <a:prstClr val="white"/>
              </a:solidFill>
            </a:endParaRPr>
          </a:p>
        </p:txBody>
      </p:sp>
      <p:sp>
        <p:nvSpPr>
          <p:cNvPr id="37" name="Tekstvak 36"/>
          <p:cNvSpPr txBox="1"/>
          <p:nvPr/>
        </p:nvSpPr>
        <p:spPr>
          <a:xfrm rot="16200000">
            <a:off x="-1669149" y="3244523"/>
            <a:ext cx="5617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spc="800" dirty="0">
                <a:solidFill>
                  <a:schemeClr val="bg1"/>
                </a:solidFill>
                <a:latin typeface="Calibri Light" panose="020F0302020204030204" pitchFamily="34" charset="0"/>
              </a:rPr>
              <a:t>Voorbeeld Begroting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620BB5B2-1155-4D9A-A2F1-A3141D7C87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805703"/>
              </p:ext>
            </p:extLst>
          </p:nvPr>
        </p:nvGraphicFramePr>
        <p:xfrm>
          <a:off x="2892056" y="532967"/>
          <a:ext cx="6911163" cy="5943088"/>
        </p:xfrm>
        <a:graphic>
          <a:graphicData uri="http://schemas.openxmlformats.org/drawingml/2006/table">
            <a:tbl>
              <a:tblPr/>
              <a:tblGrid>
                <a:gridCol w="174265">
                  <a:extLst>
                    <a:ext uri="{9D8B030D-6E8A-4147-A177-3AD203B41FA5}">
                      <a16:colId xmlns:a16="http://schemas.microsoft.com/office/drawing/2014/main" val="816664460"/>
                    </a:ext>
                  </a:extLst>
                </a:gridCol>
                <a:gridCol w="1651550">
                  <a:extLst>
                    <a:ext uri="{9D8B030D-6E8A-4147-A177-3AD203B41FA5}">
                      <a16:colId xmlns:a16="http://schemas.microsoft.com/office/drawing/2014/main" val="824825631"/>
                    </a:ext>
                  </a:extLst>
                </a:gridCol>
                <a:gridCol w="3516969">
                  <a:extLst>
                    <a:ext uri="{9D8B030D-6E8A-4147-A177-3AD203B41FA5}">
                      <a16:colId xmlns:a16="http://schemas.microsoft.com/office/drawing/2014/main" val="2344541656"/>
                    </a:ext>
                  </a:extLst>
                </a:gridCol>
                <a:gridCol w="1568379">
                  <a:extLst>
                    <a:ext uri="{9D8B030D-6E8A-4147-A177-3AD203B41FA5}">
                      <a16:colId xmlns:a16="http://schemas.microsoft.com/office/drawing/2014/main" val="4009341064"/>
                    </a:ext>
                  </a:extLst>
                </a:gridCol>
              </a:tblGrid>
              <a:tr h="333134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Exploitatiebegroting 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251038"/>
                  </a:ext>
                </a:extLst>
              </a:tr>
              <a:tr h="305565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828321"/>
                  </a:ext>
                </a:extLst>
              </a:tr>
              <a:tr h="239851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Exploitatiebegroting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Datum: 8-8-2017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985107"/>
                  </a:ext>
                </a:extLst>
              </a:tr>
              <a:tr h="229747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95460"/>
                  </a:ext>
                </a:extLst>
              </a:tr>
              <a:tr h="229747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085637"/>
                  </a:ext>
                </a:extLst>
              </a:tr>
              <a:tr h="229747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 BIZ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Datum: 1 januari 2018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066419"/>
                  </a:ext>
                </a:extLst>
              </a:tr>
              <a:tr h="229747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Termijn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jaar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249313"/>
                  </a:ext>
                </a:extLst>
              </a:tr>
              <a:tr h="229747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861604"/>
                  </a:ext>
                </a:extLst>
              </a:tr>
              <a:tr h="239851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Uitgaven Diensten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059907"/>
                  </a:ext>
                </a:extLst>
              </a:tr>
              <a:tr h="229747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Afschrijving camera’s , hekken en slagbomen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   9.500,00 </a:t>
                      </a:r>
                    </a:p>
                  </a:txBody>
                  <a:tcPr marL="8433" marR="8433" marT="8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894472"/>
                  </a:ext>
                </a:extLst>
              </a:tr>
              <a:tr h="229747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Vervanging en uitbreiding camera’s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 11.500,00 </a:t>
                      </a:r>
                    </a:p>
                  </a:txBody>
                  <a:tcPr marL="8433" marR="8433" marT="8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799130"/>
                  </a:ext>
                </a:extLst>
              </a:tr>
              <a:tr h="229747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Niet verhaalbare schade camera's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   4.000,00 </a:t>
                      </a:r>
                    </a:p>
                  </a:txBody>
                  <a:tcPr marL="8433" marR="8433" marT="8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273980"/>
                  </a:ext>
                </a:extLst>
              </a:tr>
              <a:tr h="229747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Energiekosten camerasysteem en slagbomen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   3.000,00 </a:t>
                      </a:r>
                    </a:p>
                  </a:txBody>
                  <a:tcPr marL="8433" marR="8433" marT="8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211685"/>
                  </a:ext>
                </a:extLst>
              </a:tr>
              <a:tr h="229747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Beheer en onderhoud camera's 2 uur per week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   9.500,00 </a:t>
                      </a:r>
                    </a:p>
                  </a:txBody>
                  <a:tcPr marL="8433" marR="8433" marT="8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989105"/>
                  </a:ext>
                </a:extLst>
              </a:tr>
              <a:tr h="229747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Slagbomen (onderhoud)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   4.000,00 </a:t>
                      </a:r>
                    </a:p>
                  </a:txBody>
                  <a:tcPr marL="8433" marR="8433" marT="8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66902"/>
                  </a:ext>
                </a:extLst>
              </a:tr>
              <a:tr h="229747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Parkmanagement 16 uur per week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 66.000,00 </a:t>
                      </a:r>
                    </a:p>
                  </a:txBody>
                  <a:tcPr marL="8433" marR="8433" marT="8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111703"/>
                  </a:ext>
                </a:extLst>
              </a:tr>
              <a:tr h="229747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Collectieve surveillance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 59.000,00 </a:t>
                      </a:r>
                    </a:p>
                  </a:txBody>
                  <a:tcPr marL="8433" marR="8433" marT="8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697388"/>
                  </a:ext>
                </a:extLst>
              </a:tr>
              <a:tr h="229747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Evenementen B to B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   2.500,00 </a:t>
                      </a:r>
                    </a:p>
                  </a:txBody>
                  <a:tcPr marL="8433" marR="8433" marT="8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256130"/>
                  </a:ext>
                </a:extLst>
              </a:tr>
              <a:tr h="229747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Zwerfvuil, maaien en vegen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 14.000,00 </a:t>
                      </a:r>
                    </a:p>
                  </a:txBody>
                  <a:tcPr marL="8433" marR="8433" marT="8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618556"/>
                  </a:ext>
                </a:extLst>
              </a:tr>
              <a:tr h="229747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Gladheidsbestrijding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   4.000,00 </a:t>
                      </a:r>
                    </a:p>
                  </a:txBody>
                  <a:tcPr marL="8433" marR="8433" marT="8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8281189"/>
                  </a:ext>
                </a:extLst>
              </a:tr>
              <a:tr h="229747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KVO-b (Keurmerk Veilig Ondernemen) en schouwen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   1.500,00 </a:t>
                      </a:r>
                    </a:p>
                  </a:txBody>
                  <a:tcPr marL="8433" marR="8433" marT="8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11684"/>
                  </a:ext>
                </a:extLst>
              </a:tr>
              <a:tr h="229747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Nieuwe ideeën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   2.500,00 </a:t>
                      </a:r>
                    </a:p>
                  </a:txBody>
                  <a:tcPr marL="8433" marR="8433" marT="8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492085"/>
                  </a:ext>
                </a:extLst>
              </a:tr>
              <a:tr h="229747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451339"/>
                  </a:ext>
                </a:extLst>
              </a:tr>
              <a:tr h="229747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Totaal diensten: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191.000,00 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156930"/>
                  </a:ext>
                </a:extLst>
              </a:tr>
              <a:tr h="229747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3" marR="8433" marT="8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423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51155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hoek 31"/>
          <p:cNvSpPr/>
          <p:nvPr/>
        </p:nvSpPr>
        <p:spPr>
          <a:xfrm>
            <a:off x="0" y="532966"/>
            <a:ext cx="2278743" cy="59430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sz="1351">
              <a:solidFill>
                <a:prstClr val="white"/>
              </a:solidFill>
            </a:endParaRPr>
          </a:p>
        </p:txBody>
      </p:sp>
      <p:sp>
        <p:nvSpPr>
          <p:cNvPr id="37" name="Tekstvak 36"/>
          <p:cNvSpPr txBox="1"/>
          <p:nvPr/>
        </p:nvSpPr>
        <p:spPr>
          <a:xfrm rot="16200000">
            <a:off x="-1669149" y="3244523"/>
            <a:ext cx="5617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spc="800" dirty="0">
                <a:solidFill>
                  <a:schemeClr val="bg1"/>
                </a:solidFill>
                <a:latin typeface="Calibri Light" panose="020F0302020204030204" pitchFamily="34" charset="0"/>
              </a:rPr>
              <a:t>Voorbeeld Begroting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99FDAC8C-1A7E-4CB1-9172-C3126C9BEC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728115"/>
              </p:ext>
            </p:extLst>
          </p:nvPr>
        </p:nvGraphicFramePr>
        <p:xfrm>
          <a:off x="2828260" y="532967"/>
          <a:ext cx="6858001" cy="5943084"/>
        </p:xfrm>
        <a:graphic>
          <a:graphicData uri="http://schemas.openxmlformats.org/drawingml/2006/table">
            <a:tbl>
              <a:tblPr/>
              <a:tblGrid>
                <a:gridCol w="172924">
                  <a:extLst>
                    <a:ext uri="{9D8B030D-6E8A-4147-A177-3AD203B41FA5}">
                      <a16:colId xmlns:a16="http://schemas.microsoft.com/office/drawing/2014/main" val="2996579563"/>
                    </a:ext>
                  </a:extLst>
                </a:gridCol>
                <a:gridCol w="1638846">
                  <a:extLst>
                    <a:ext uri="{9D8B030D-6E8A-4147-A177-3AD203B41FA5}">
                      <a16:colId xmlns:a16="http://schemas.microsoft.com/office/drawing/2014/main" val="158929759"/>
                    </a:ext>
                  </a:extLst>
                </a:gridCol>
                <a:gridCol w="3489917">
                  <a:extLst>
                    <a:ext uri="{9D8B030D-6E8A-4147-A177-3AD203B41FA5}">
                      <a16:colId xmlns:a16="http://schemas.microsoft.com/office/drawing/2014/main" val="2963612961"/>
                    </a:ext>
                  </a:extLst>
                </a:gridCol>
                <a:gridCol w="1556314">
                  <a:extLst>
                    <a:ext uri="{9D8B030D-6E8A-4147-A177-3AD203B41FA5}">
                      <a16:colId xmlns:a16="http://schemas.microsoft.com/office/drawing/2014/main" val="1165425"/>
                    </a:ext>
                  </a:extLst>
                </a:gridCol>
              </a:tblGrid>
              <a:tr h="221823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Uitgaven Kantoor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5727193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Kantoor benodigdheden/ drukwerk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   1.000,00 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582089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Website/ nieuwsbrieven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   2.000,00 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174318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Vakliteratuur/ abonnementen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      250,00 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443377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Telefonie/postbus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      250,00 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00027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Consumpties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€                              -           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85351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722416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Totaal kantoor: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   3.500,00 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956332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022071"/>
                  </a:ext>
                </a:extLst>
              </a:tr>
              <a:tr h="221823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Uitgaven stichting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64714"/>
                  </a:ext>
                </a:extLst>
              </a:tr>
              <a:tr h="221823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Accountant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   1.500,00 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0506755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Juridische adviezen (notaris etc.)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   1.000,00 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700513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Vakinhoudelijke adviezen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      450,00 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166567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Perceptiekosten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   2.500,00 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410043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Bijeenkomsten 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   3.000,00 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495092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Bankkosten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      200,00 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117532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Onvoorzien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   2.800,00 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035623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736522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Totaal vereniging: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 11.450,00 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778053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921597"/>
                  </a:ext>
                </a:extLst>
              </a:tr>
              <a:tr h="221823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Overige uitgaven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187891"/>
                  </a:ext>
                </a:extLst>
              </a:tr>
              <a:tr h="221823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Verzekeringen (o.a. bestuursaansprakelijkheid)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      500,00 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919451"/>
                  </a:ext>
                </a:extLst>
              </a:tr>
              <a:tr h="221823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Bestuurskosten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   1.000,00 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549611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Secretariaat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   4.000,00 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078043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Financiële administratie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   1.000,00 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303450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49070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Totaal overige kosten: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   6.500,00 </a:t>
                      </a:r>
                    </a:p>
                  </a:txBody>
                  <a:tcPr marL="8040" marR="8040" marT="8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992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54465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hoek 31"/>
          <p:cNvSpPr/>
          <p:nvPr/>
        </p:nvSpPr>
        <p:spPr>
          <a:xfrm>
            <a:off x="0" y="532966"/>
            <a:ext cx="2278743" cy="59430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sz="1351">
              <a:solidFill>
                <a:prstClr val="white"/>
              </a:solidFill>
            </a:endParaRPr>
          </a:p>
        </p:txBody>
      </p:sp>
      <p:sp>
        <p:nvSpPr>
          <p:cNvPr id="37" name="Tekstvak 36"/>
          <p:cNvSpPr txBox="1"/>
          <p:nvPr/>
        </p:nvSpPr>
        <p:spPr>
          <a:xfrm rot="16200000">
            <a:off x="-1669149" y="3244523"/>
            <a:ext cx="5617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spc="800" dirty="0">
                <a:solidFill>
                  <a:schemeClr val="bg1"/>
                </a:solidFill>
                <a:latin typeface="Calibri Light" panose="020F0302020204030204" pitchFamily="34" charset="0"/>
              </a:rPr>
              <a:t>Voorbeeld Begroting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A001769B-5BC4-4022-A016-72D99C4D64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893543"/>
              </p:ext>
            </p:extLst>
          </p:nvPr>
        </p:nvGraphicFramePr>
        <p:xfrm>
          <a:off x="3466501" y="532965"/>
          <a:ext cx="6209127" cy="5943086"/>
        </p:xfrm>
        <a:graphic>
          <a:graphicData uri="http://schemas.openxmlformats.org/drawingml/2006/table">
            <a:tbl>
              <a:tblPr/>
              <a:tblGrid>
                <a:gridCol w="156563">
                  <a:extLst>
                    <a:ext uri="{9D8B030D-6E8A-4147-A177-3AD203B41FA5}">
                      <a16:colId xmlns:a16="http://schemas.microsoft.com/office/drawing/2014/main" val="2830866766"/>
                    </a:ext>
                  </a:extLst>
                </a:gridCol>
                <a:gridCol w="1483785">
                  <a:extLst>
                    <a:ext uri="{9D8B030D-6E8A-4147-A177-3AD203B41FA5}">
                      <a16:colId xmlns:a16="http://schemas.microsoft.com/office/drawing/2014/main" val="4031669774"/>
                    </a:ext>
                  </a:extLst>
                </a:gridCol>
                <a:gridCol w="3159717">
                  <a:extLst>
                    <a:ext uri="{9D8B030D-6E8A-4147-A177-3AD203B41FA5}">
                      <a16:colId xmlns:a16="http://schemas.microsoft.com/office/drawing/2014/main" val="3574254897"/>
                    </a:ext>
                  </a:extLst>
                </a:gridCol>
                <a:gridCol w="1409062">
                  <a:extLst>
                    <a:ext uri="{9D8B030D-6E8A-4147-A177-3AD203B41FA5}">
                      <a16:colId xmlns:a16="http://schemas.microsoft.com/office/drawing/2014/main" val="3355563100"/>
                    </a:ext>
                  </a:extLst>
                </a:gridCol>
              </a:tblGrid>
              <a:tr h="249584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Overige uitgaven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880713"/>
                  </a:ext>
                </a:extLst>
              </a:tr>
              <a:tr h="249584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Verzekeringen (o.a. bestuursaansprakelijkheid)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      500,00 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998417"/>
                  </a:ext>
                </a:extLst>
              </a:tr>
              <a:tr h="249584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Bestuurskosten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   1.000,00 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319831"/>
                  </a:ext>
                </a:extLst>
              </a:tr>
              <a:tr h="247114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Secretariaat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   4.000,00 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35595"/>
                  </a:ext>
                </a:extLst>
              </a:tr>
              <a:tr h="247114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Financiële administratie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   1.000,00 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0574634"/>
                  </a:ext>
                </a:extLst>
              </a:tr>
              <a:tr h="247114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624021"/>
                  </a:ext>
                </a:extLst>
              </a:tr>
              <a:tr h="247114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Totaal overige kosten: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   6.500,00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132668"/>
                  </a:ext>
                </a:extLst>
              </a:tr>
              <a:tr h="247114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327771"/>
                  </a:ext>
                </a:extLst>
              </a:tr>
              <a:tr h="249584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 Totalen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699112"/>
                  </a:ext>
                </a:extLst>
              </a:tr>
              <a:tr h="247114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Diensten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191.000,00 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975832"/>
                  </a:ext>
                </a:extLst>
              </a:tr>
              <a:tr h="247114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Kantoor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   3.500,00 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103704"/>
                  </a:ext>
                </a:extLst>
              </a:tr>
              <a:tr h="247114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Stichting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 11.450,00 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537573"/>
                  </a:ext>
                </a:extLst>
              </a:tr>
              <a:tr h="247114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Overig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   6.500,00 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300943"/>
                  </a:ext>
                </a:extLst>
              </a:tr>
              <a:tr h="247114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887687"/>
                  </a:ext>
                </a:extLst>
              </a:tr>
              <a:tr h="247114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Totaal: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212.450,00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950222"/>
                  </a:ext>
                </a:extLst>
              </a:tr>
              <a:tr h="247114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053871"/>
                  </a:ext>
                </a:extLst>
              </a:tr>
              <a:tr h="249584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Inkomsten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423973"/>
                  </a:ext>
                </a:extLst>
              </a:tr>
              <a:tr h="247114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Aantal bijdrage plichtige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970243"/>
                  </a:ext>
                </a:extLst>
              </a:tr>
              <a:tr h="247114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Totaal BIZ bijdrage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212.450,00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187917"/>
                  </a:ext>
                </a:extLst>
              </a:tr>
              <a:tr h="247114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Vrijwillige bijdrage vastgoed eigenaren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              -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247187"/>
                  </a:ext>
                </a:extLst>
              </a:tr>
              <a:tr h="247114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Sponsoring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              -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113268"/>
                  </a:ext>
                </a:extLst>
              </a:tr>
              <a:tr h="247114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Subsidies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              -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577183"/>
                  </a:ext>
                </a:extLst>
              </a:tr>
              <a:tr h="247114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893085"/>
                  </a:ext>
                </a:extLst>
              </a:tr>
              <a:tr h="247114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Totaal inkomsten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212.450,00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0322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84434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hoek 31"/>
          <p:cNvSpPr/>
          <p:nvPr/>
        </p:nvSpPr>
        <p:spPr>
          <a:xfrm>
            <a:off x="0" y="532966"/>
            <a:ext cx="2278743" cy="59430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sz="1351">
              <a:solidFill>
                <a:prstClr val="white"/>
              </a:solidFill>
            </a:endParaRPr>
          </a:p>
        </p:txBody>
      </p:sp>
      <p:sp>
        <p:nvSpPr>
          <p:cNvPr id="37" name="Tekstvak 36"/>
          <p:cNvSpPr txBox="1"/>
          <p:nvPr/>
        </p:nvSpPr>
        <p:spPr>
          <a:xfrm rot="16200000">
            <a:off x="-1669149" y="3244523"/>
            <a:ext cx="5617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spc="800" dirty="0">
                <a:solidFill>
                  <a:schemeClr val="bg1"/>
                </a:solidFill>
                <a:latin typeface="Calibri Light" panose="020F0302020204030204" pitchFamily="34" charset="0"/>
              </a:rPr>
              <a:t>Voorbeeld Staffel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9AB85C3B-453A-4C51-BAF5-602D93C8F3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476603"/>
              </p:ext>
            </p:extLst>
          </p:nvPr>
        </p:nvGraphicFramePr>
        <p:xfrm>
          <a:off x="3346450" y="1297172"/>
          <a:ext cx="6424871" cy="4161456"/>
        </p:xfrm>
        <a:graphic>
          <a:graphicData uri="http://schemas.openxmlformats.org/drawingml/2006/table">
            <a:tbl>
              <a:tblPr/>
              <a:tblGrid>
                <a:gridCol w="211076">
                  <a:extLst>
                    <a:ext uri="{9D8B030D-6E8A-4147-A177-3AD203B41FA5}">
                      <a16:colId xmlns:a16="http://schemas.microsoft.com/office/drawing/2014/main" val="1331799256"/>
                    </a:ext>
                  </a:extLst>
                </a:gridCol>
                <a:gridCol w="844306">
                  <a:extLst>
                    <a:ext uri="{9D8B030D-6E8A-4147-A177-3AD203B41FA5}">
                      <a16:colId xmlns:a16="http://schemas.microsoft.com/office/drawing/2014/main" val="3400694771"/>
                    </a:ext>
                  </a:extLst>
                </a:gridCol>
                <a:gridCol w="1036867">
                  <a:extLst>
                    <a:ext uri="{9D8B030D-6E8A-4147-A177-3AD203B41FA5}">
                      <a16:colId xmlns:a16="http://schemas.microsoft.com/office/drawing/2014/main" val="241997374"/>
                    </a:ext>
                  </a:extLst>
                </a:gridCol>
                <a:gridCol w="1022055">
                  <a:extLst>
                    <a:ext uri="{9D8B030D-6E8A-4147-A177-3AD203B41FA5}">
                      <a16:colId xmlns:a16="http://schemas.microsoft.com/office/drawing/2014/main" val="411617921"/>
                    </a:ext>
                  </a:extLst>
                </a:gridCol>
                <a:gridCol w="710995">
                  <a:extLst>
                    <a:ext uri="{9D8B030D-6E8A-4147-A177-3AD203B41FA5}">
                      <a16:colId xmlns:a16="http://schemas.microsoft.com/office/drawing/2014/main" val="3468415345"/>
                    </a:ext>
                  </a:extLst>
                </a:gridCol>
                <a:gridCol w="518433">
                  <a:extLst>
                    <a:ext uri="{9D8B030D-6E8A-4147-A177-3AD203B41FA5}">
                      <a16:colId xmlns:a16="http://schemas.microsoft.com/office/drawing/2014/main" val="158532401"/>
                    </a:ext>
                  </a:extLst>
                </a:gridCol>
                <a:gridCol w="770244">
                  <a:extLst>
                    <a:ext uri="{9D8B030D-6E8A-4147-A177-3AD203B41FA5}">
                      <a16:colId xmlns:a16="http://schemas.microsoft.com/office/drawing/2014/main" val="2821236196"/>
                    </a:ext>
                  </a:extLst>
                </a:gridCol>
                <a:gridCol w="299950">
                  <a:extLst>
                    <a:ext uri="{9D8B030D-6E8A-4147-A177-3AD203B41FA5}">
                      <a16:colId xmlns:a16="http://schemas.microsoft.com/office/drawing/2014/main" val="173650458"/>
                    </a:ext>
                  </a:extLst>
                </a:gridCol>
                <a:gridCol w="833197">
                  <a:extLst>
                    <a:ext uri="{9D8B030D-6E8A-4147-A177-3AD203B41FA5}">
                      <a16:colId xmlns:a16="http://schemas.microsoft.com/office/drawing/2014/main" val="4102523896"/>
                    </a:ext>
                  </a:extLst>
                </a:gridCol>
                <a:gridCol w="177748">
                  <a:extLst>
                    <a:ext uri="{9D8B030D-6E8A-4147-A177-3AD203B41FA5}">
                      <a16:colId xmlns:a16="http://schemas.microsoft.com/office/drawing/2014/main" val="1092935632"/>
                    </a:ext>
                  </a:extLst>
                </a:gridCol>
              </a:tblGrid>
              <a:tr h="231192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530592"/>
                  </a:ext>
                </a:extLst>
              </a:tr>
              <a:tr h="231192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nl-N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STAFFEL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381109"/>
                  </a:ext>
                </a:extLst>
              </a:tr>
              <a:tr h="231192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539719"/>
                  </a:ext>
                </a:extLst>
              </a:tr>
              <a:tr h="231192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nl-N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Totaal 406 WOZ objecten/ BIZ bijdrage plichtige GEBRUIKERS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409328"/>
                  </a:ext>
                </a:extLst>
              </a:tr>
              <a:tr h="231192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942142"/>
                  </a:ext>
                </a:extLst>
              </a:tr>
              <a:tr h="231192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Gebruikers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Bijdrage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Opbrengst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921599"/>
                  </a:ext>
                </a:extLst>
              </a:tr>
              <a:tr h="231192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Staffel 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€ 50.000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€ 200.000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254865"/>
                  </a:ext>
                </a:extLst>
              </a:tr>
              <a:tr h="231192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Staffel 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€ 200.001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€ 400.000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300,00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041903"/>
                  </a:ext>
                </a:extLst>
              </a:tr>
              <a:tr h="231192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Staffel 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€ 400.001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€ 600.000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450,00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206937"/>
                  </a:ext>
                </a:extLst>
              </a:tr>
              <a:tr h="231192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staffel 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€ 600.001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€ 800.000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600,00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1327060"/>
                  </a:ext>
                </a:extLst>
              </a:tr>
              <a:tr h="231192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staffel 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€ 800.001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€ 1.000.000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800,00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576148"/>
                  </a:ext>
                </a:extLst>
              </a:tr>
              <a:tr h="231192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staffel 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€ 1.000.001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€ 2.000.000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1000,00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463719"/>
                  </a:ext>
                </a:extLst>
              </a:tr>
              <a:tr h="231192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staffel 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€ 2.000.001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€ 4.000.000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1500,00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645259"/>
                  </a:ext>
                </a:extLst>
              </a:tr>
              <a:tr h="231192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staffel 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€ 4.000.001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€ 8.000.000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2000,00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569487"/>
                  </a:ext>
                </a:extLst>
              </a:tr>
              <a:tr h="231192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staffel 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Meer dan €8.000.000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2500,00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238807"/>
                  </a:ext>
                </a:extLst>
              </a:tr>
              <a:tr h="231192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431186"/>
                  </a:ext>
                </a:extLst>
              </a:tr>
              <a:tr h="231192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212.450,00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7586314"/>
                  </a:ext>
                </a:extLst>
              </a:tr>
              <a:tr h="231192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74147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78367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/>
          <p:cNvSpPr/>
          <p:nvPr/>
        </p:nvSpPr>
        <p:spPr>
          <a:xfrm rot="5400000">
            <a:off x="1832172" y="486750"/>
            <a:ext cx="2278743" cy="59430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sz="1351">
              <a:solidFill>
                <a:prstClr val="white"/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2146855" y="3165907"/>
            <a:ext cx="33250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b="1" spc="800" dirty="0">
                <a:solidFill>
                  <a:schemeClr val="bg1"/>
                </a:solidFill>
                <a:latin typeface="Calibri Light" panose="020F0302020204030204" pitchFamily="34" charset="0"/>
              </a:rPr>
              <a:t>EINDE</a:t>
            </a: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0227" y="3179178"/>
            <a:ext cx="2019300" cy="571500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6702721" y="6004325"/>
            <a:ext cx="4882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latin typeface="Segoe Print" panose="02000600000000000000" pitchFamily="2" charset="0"/>
              </a:rPr>
              <a:t>Bedankt voor uw aandacht!</a:t>
            </a:r>
          </a:p>
        </p:txBody>
      </p:sp>
    </p:spTree>
    <p:extLst>
      <p:ext uri="{BB962C8B-B14F-4D97-AF65-F5344CB8AC3E}">
        <p14:creationId xmlns:p14="http://schemas.microsoft.com/office/powerpoint/2010/main" val="3311272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hoek 31"/>
          <p:cNvSpPr/>
          <p:nvPr/>
        </p:nvSpPr>
        <p:spPr>
          <a:xfrm>
            <a:off x="0" y="565856"/>
            <a:ext cx="2278743" cy="59430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sz="1351">
              <a:solidFill>
                <a:prstClr val="white"/>
              </a:solidFill>
            </a:endParaRPr>
          </a:p>
        </p:txBody>
      </p:sp>
      <p:sp>
        <p:nvSpPr>
          <p:cNvPr id="37" name="Tekstvak 36"/>
          <p:cNvSpPr txBox="1"/>
          <p:nvPr/>
        </p:nvSpPr>
        <p:spPr>
          <a:xfrm rot="16200000">
            <a:off x="-1669149" y="3277413"/>
            <a:ext cx="5617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b="1" spc="800" dirty="0">
                <a:solidFill>
                  <a:schemeClr val="bg1"/>
                </a:solidFill>
                <a:latin typeface="Calibri Light" panose="020F0302020204030204" pitchFamily="34" charset="0"/>
              </a:rPr>
              <a:t>EVEN VOORSTELLEN</a:t>
            </a:r>
          </a:p>
        </p:txBody>
      </p:sp>
      <p:sp>
        <p:nvSpPr>
          <p:cNvPr id="38" name="Tekstvak 37"/>
          <p:cNvSpPr txBox="1"/>
          <p:nvPr/>
        </p:nvSpPr>
        <p:spPr>
          <a:xfrm>
            <a:off x="3232597" y="986973"/>
            <a:ext cx="820384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>
                <a:latin typeface="+mj-lt"/>
              </a:rPr>
              <a:t>Frank Swaghoven</a:t>
            </a:r>
          </a:p>
          <a:p>
            <a:endParaRPr lang="nl-NL" sz="2400" dirty="0">
              <a:latin typeface="+mj-lt"/>
            </a:endParaRPr>
          </a:p>
          <a:p>
            <a:r>
              <a:rPr lang="nl-NL" sz="2400" dirty="0">
                <a:latin typeface="+mj-lt"/>
              </a:rPr>
              <a:t>Diverse werkzaamheden gedaan t.w.:</a:t>
            </a:r>
          </a:p>
          <a:p>
            <a:endParaRPr lang="nl-NL" sz="2400" dirty="0">
              <a:latin typeface="+mj-lt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nl-NL" sz="2400" dirty="0">
                <a:latin typeface="+mj-lt"/>
              </a:rPr>
              <a:t>Koninklijke Marechaussee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nl-NL" sz="2400" dirty="0">
                <a:latin typeface="+mj-lt"/>
              </a:rPr>
              <a:t>Particulier Rechercheur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nl-NL" sz="2400" dirty="0">
                <a:latin typeface="+mj-lt"/>
              </a:rPr>
              <a:t>Hoofd beveiliging bij een Vastgoedbedrijf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nl-NL" sz="2400" dirty="0">
                <a:latin typeface="+mj-lt"/>
              </a:rPr>
              <a:t>Rayonmanager binnen de beveiligingsbranche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nl-NL" sz="2400" dirty="0">
                <a:latin typeface="+mj-lt"/>
              </a:rPr>
              <a:t>Business Unit Manager binnen de beveiligingsbranche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nl-NL" sz="2400" dirty="0">
                <a:latin typeface="+mj-lt"/>
              </a:rPr>
              <a:t>Sinds maart </a:t>
            </a:r>
            <a:r>
              <a:rPr lang="nl-NL" sz="2400" dirty="0" err="1">
                <a:latin typeface="+mj-lt"/>
              </a:rPr>
              <a:t>j.l</a:t>
            </a:r>
            <a:r>
              <a:rPr lang="nl-NL" sz="2400" dirty="0">
                <a:latin typeface="+mj-lt"/>
              </a:rPr>
              <a:t>. werkzaam bij Parktrust</a:t>
            </a:r>
          </a:p>
          <a:p>
            <a:endParaRPr lang="nl-NL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42506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hoek 31"/>
          <p:cNvSpPr/>
          <p:nvPr/>
        </p:nvSpPr>
        <p:spPr>
          <a:xfrm>
            <a:off x="0" y="603305"/>
            <a:ext cx="2278743" cy="59430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sz="1351">
              <a:solidFill>
                <a:prstClr val="white"/>
              </a:solidFill>
            </a:endParaRPr>
          </a:p>
        </p:txBody>
      </p:sp>
      <p:sp>
        <p:nvSpPr>
          <p:cNvPr id="37" name="Tekstvak 36"/>
          <p:cNvSpPr txBox="1"/>
          <p:nvPr/>
        </p:nvSpPr>
        <p:spPr>
          <a:xfrm rot="16200000">
            <a:off x="-1669149" y="3314862"/>
            <a:ext cx="5617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spc="800" dirty="0">
                <a:solidFill>
                  <a:schemeClr val="bg1"/>
                </a:solidFill>
                <a:latin typeface="Calibri Light" panose="020F0302020204030204" pitchFamily="34" charset="0"/>
              </a:rPr>
              <a:t>Hoe werkt het?</a:t>
            </a:r>
          </a:p>
        </p:txBody>
      </p:sp>
      <p:sp>
        <p:nvSpPr>
          <p:cNvPr id="38" name="Tekstvak 37"/>
          <p:cNvSpPr txBox="1"/>
          <p:nvPr/>
        </p:nvSpPr>
        <p:spPr>
          <a:xfrm>
            <a:off x="3125722" y="1060663"/>
            <a:ext cx="73770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latin typeface="+mj-lt"/>
              </a:rPr>
              <a:t>Het opzetten van een BIZ begint bij een </a:t>
            </a:r>
            <a:r>
              <a:rPr lang="nl-NL" sz="2400" b="1" dirty="0">
                <a:latin typeface="+mj-lt"/>
              </a:rPr>
              <a:t>initiatiefnemer</a:t>
            </a:r>
            <a:r>
              <a:rPr lang="nl-NL" sz="2400" dirty="0">
                <a:latin typeface="+mj-lt"/>
              </a:rPr>
              <a:t>. Dit kan een reeds bestaande bedrijvenvereniging zijn, maar kan ook een willekeurige groep ondernemers zijn. </a:t>
            </a:r>
          </a:p>
          <a:p>
            <a:endParaRPr lang="nl-NL" sz="2400" dirty="0">
              <a:latin typeface="+mj-lt"/>
            </a:endParaRPr>
          </a:p>
          <a:p>
            <a:r>
              <a:rPr lang="nl-NL" sz="2400" dirty="0">
                <a:latin typeface="+mj-lt"/>
              </a:rPr>
              <a:t>Zij willen de huidige kwaliteit of veiligheid op het industrieterrein optimaliseren, of willen vooraf bij bv nieuwbouw gelijk goed georganiseerd zijn.  </a:t>
            </a:r>
          </a:p>
          <a:p>
            <a:endParaRPr lang="nl-NL" sz="2400" dirty="0">
              <a:latin typeface="+mj-lt"/>
            </a:endParaRPr>
          </a:p>
          <a:p>
            <a:r>
              <a:rPr lang="nl-NL" sz="2400" dirty="0">
                <a:latin typeface="+mj-lt"/>
              </a:rPr>
              <a:t>Dit kan betrekking hebben op verschillende zaken als groenonderhoud, uitstraling van het gebied, veiligheid en bereikbaarheid.</a:t>
            </a:r>
          </a:p>
          <a:p>
            <a:endParaRPr lang="nl-NL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07488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hoek 31"/>
          <p:cNvSpPr/>
          <p:nvPr/>
        </p:nvSpPr>
        <p:spPr>
          <a:xfrm>
            <a:off x="0" y="659575"/>
            <a:ext cx="2278743" cy="59430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sz="1351">
              <a:solidFill>
                <a:prstClr val="white"/>
              </a:solidFill>
            </a:endParaRPr>
          </a:p>
        </p:txBody>
      </p:sp>
      <p:sp>
        <p:nvSpPr>
          <p:cNvPr id="37" name="Tekstvak 36"/>
          <p:cNvSpPr txBox="1"/>
          <p:nvPr/>
        </p:nvSpPr>
        <p:spPr>
          <a:xfrm rot="16200000">
            <a:off x="-1669149" y="3371132"/>
            <a:ext cx="5617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spc="800" dirty="0">
                <a:solidFill>
                  <a:schemeClr val="bg1"/>
                </a:solidFill>
                <a:latin typeface="Calibri Light" panose="020F0302020204030204" pitchFamily="34" charset="0"/>
              </a:rPr>
              <a:t>Hoe werkt het?</a:t>
            </a:r>
          </a:p>
        </p:txBody>
      </p:sp>
      <p:sp>
        <p:nvSpPr>
          <p:cNvPr id="38" name="Tekstvak 37"/>
          <p:cNvSpPr txBox="1"/>
          <p:nvPr/>
        </p:nvSpPr>
        <p:spPr>
          <a:xfrm>
            <a:off x="3125722" y="855003"/>
            <a:ext cx="811436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latin typeface="+mj-lt"/>
              </a:rPr>
              <a:t>De initiatiefnemer maakt een BIZ-plan waarin tenminste antwoord wordt gegeven op de volgende vragen:</a:t>
            </a:r>
          </a:p>
          <a:p>
            <a:endParaRPr lang="nl-NL" sz="2400" dirty="0">
              <a:latin typeface="+mj-lt"/>
            </a:endParaRPr>
          </a:p>
          <a:p>
            <a:endParaRPr lang="nl-NL" sz="2400" dirty="0">
              <a:latin typeface="+mj-lt"/>
            </a:endParaRPr>
          </a:p>
          <a:p>
            <a:pPr marL="457200" indent="-457200">
              <a:buFont typeface="+mj-lt"/>
              <a:buAutoNum type="arabicPeriod"/>
            </a:pPr>
            <a:r>
              <a:rPr lang="nl-NL" sz="2400" dirty="0">
                <a:latin typeface="+mj-lt"/>
              </a:rPr>
              <a:t>Hoe werkt de BIZ-wet?</a:t>
            </a:r>
          </a:p>
          <a:p>
            <a:pPr marL="457200" indent="-457200">
              <a:buFont typeface="+mj-lt"/>
              <a:buAutoNum type="arabicPeriod"/>
            </a:pPr>
            <a:endParaRPr lang="nl-NL" sz="2400" dirty="0">
              <a:latin typeface="+mj-lt"/>
            </a:endParaRPr>
          </a:p>
          <a:p>
            <a:pPr marL="457200" indent="-457200">
              <a:buFont typeface="+mj-lt"/>
              <a:buAutoNum type="arabicPeriod"/>
            </a:pPr>
            <a:r>
              <a:rPr lang="nl-NL" sz="2400" dirty="0">
                <a:latin typeface="+mj-lt"/>
              </a:rPr>
              <a:t>Om WELK gebied het gaat?</a:t>
            </a:r>
          </a:p>
          <a:p>
            <a:pPr marL="457200" indent="-457200">
              <a:buFont typeface="+mj-lt"/>
              <a:buAutoNum type="arabicPeriod"/>
            </a:pPr>
            <a:endParaRPr lang="nl-NL" sz="2400" dirty="0">
              <a:latin typeface="+mj-lt"/>
            </a:endParaRPr>
          </a:p>
          <a:p>
            <a:pPr marL="457200" indent="-457200">
              <a:buFont typeface="+mj-lt"/>
              <a:buAutoNum type="arabicPeriod"/>
            </a:pPr>
            <a:r>
              <a:rPr lang="nl-NL" sz="2400" dirty="0">
                <a:latin typeface="+mj-lt"/>
              </a:rPr>
              <a:t>WAT zijn de plannen? </a:t>
            </a:r>
          </a:p>
          <a:p>
            <a:pPr marL="457200" indent="-457200">
              <a:buFont typeface="+mj-lt"/>
              <a:buAutoNum type="arabicPeriod"/>
            </a:pPr>
            <a:endParaRPr lang="nl-NL" sz="2400" dirty="0">
              <a:latin typeface="+mj-lt"/>
            </a:endParaRPr>
          </a:p>
          <a:p>
            <a:pPr marL="457200" indent="-457200">
              <a:buFont typeface="+mj-lt"/>
              <a:buAutoNum type="arabicPeriod"/>
            </a:pPr>
            <a:r>
              <a:rPr lang="nl-NL" sz="2400" dirty="0">
                <a:latin typeface="+mj-lt"/>
              </a:rPr>
              <a:t>WELKE kosten zijn er aan verbonden?</a:t>
            </a:r>
          </a:p>
        </p:txBody>
      </p:sp>
    </p:spTree>
    <p:extLst>
      <p:ext uri="{BB962C8B-B14F-4D97-AF65-F5344CB8AC3E}">
        <p14:creationId xmlns:p14="http://schemas.microsoft.com/office/powerpoint/2010/main" val="2488675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hoek 31"/>
          <p:cNvSpPr/>
          <p:nvPr/>
        </p:nvSpPr>
        <p:spPr>
          <a:xfrm>
            <a:off x="0" y="617372"/>
            <a:ext cx="2278743" cy="59430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sz="1351">
              <a:solidFill>
                <a:prstClr val="white"/>
              </a:solidFill>
            </a:endParaRPr>
          </a:p>
        </p:txBody>
      </p:sp>
      <p:sp>
        <p:nvSpPr>
          <p:cNvPr id="37" name="Tekstvak 36"/>
          <p:cNvSpPr txBox="1"/>
          <p:nvPr/>
        </p:nvSpPr>
        <p:spPr>
          <a:xfrm rot="16200000">
            <a:off x="-1669149" y="3328929"/>
            <a:ext cx="5617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spc="800" dirty="0">
                <a:solidFill>
                  <a:schemeClr val="bg1"/>
                </a:solidFill>
                <a:latin typeface="Calibri Light" panose="020F0302020204030204" pitchFamily="34" charset="0"/>
              </a:rPr>
              <a:t>Hoe werkt het?</a:t>
            </a:r>
          </a:p>
        </p:txBody>
      </p:sp>
      <p:sp>
        <p:nvSpPr>
          <p:cNvPr id="38" name="Tekstvak 37"/>
          <p:cNvSpPr txBox="1"/>
          <p:nvPr/>
        </p:nvSpPr>
        <p:spPr>
          <a:xfrm>
            <a:off x="3125722" y="812800"/>
            <a:ext cx="831131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latin typeface="+mj-lt"/>
              </a:rPr>
              <a:t>De ambities worden via een informele draagvlakmeting gepresenteerd bij de overige ondernemers in het gebied.</a:t>
            </a:r>
          </a:p>
          <a:p>
            <a:endParaRPr lang="nl-NL" sz="2400" dirty="0">
              <a:latin typeface="+mj-lt"/>
            </a:endParaRPr>
          </a:p>
          <a:p>
            <a:r>
              <a:rPr lang="nl-NL" sz="2400" dirty="0">
                <a:latin typeface="+mj-lt"/>
              </a:rPr>
              <a:t>Indien er voldoende draagvlak lijkt te bestaan voor een BIZ, richt de initiatiefnemer een vereniging of stichting op.</a:t>
            </a:r>
          </a:p>
          <a:p>
            <a:endParaRPr lang="nl-NL" sz="2400" dirty="0">
              <a:latin typeface="+mj-lt"/>
            </a:endParaRPr>
          </a:p>
          <a:p>
            <a:r>
              <a:rPr lang="nl-NL" sz="2400" dirty="0">
                <a:latin typeface="+mj-lt"/>
              </a:rPr>
              <a:t>Deze nieuwe BIZ-organisatie zal:</a:t>
            </a:r>
          </a:p>
          <a:p>
            <a:endParaRPr lang="nl-NL" sz="2400" dirty="0">
              <a:latin typeface="+mj-lt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nl-NL" sz="2400" dirty="0">
                <a:latin typeface="+mj-lt"/>
              </a:rPr>
              <a:t>het plan in detail uitwerken;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nl-NL" sz="2400" dirty="0">
                <a:latin typeface="+mj-lt"/>
              </a:rPr>
              <a:t>draagvlak creëren bij de ondernemers (!);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nl-NL" sz="2400" dirty="0">
                <a:latin typeface="+mj-lt"/>
              </a:rPr>
              <a:t>afspraken maken met de gemeente over de invoering van de BIZ-heffing;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nl-NL" sz="2400" dirty="0">
                <a:latin typeface="+mj-lt"/>
              </a:rPr>
              <a:t>een uitvoeringsovereenkomst met de gemeente afsluiten.</a:t>
            </a:r>
          </a:p>
        </p:txBody>
      </p:sp>
    </p:spTree>
    <p:extLst>
      <p:ext uri="{BB962C8B-B14F-4D97-AF65-F5344CB8AC3E}">
        <p14:creationId xmlns:p14="http://schemas.microsoft.com/office/powerpoint/2010/main" val="4284882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hoek 31"/>
          <p:cNvSpPr/>
          <p:nvPr/>
        </p:nvSpPr>
        <p:spPr>
          <a:xfrm>
            <a:off x="0" y="617372"/>
            <a:ext cx="2278743" cy="59430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sz="1351">
              <a:solidFill>
                <a:prstClr val="white"/>
              </a:solidFill>
            </a:endParaRPr>
          </a:p>
        </p:txBody>
      </p:sp>
      <p:sp>
        <p:nvSpPr>
          <p:cNvPr id="37" name="Tekstvak 36"/>
          <p:cNvSpPr txBox="1"/>
          <p:nvPr/>
        </p:nvSpPr>
        <p:spPr>
          <a:xfrm rot="16200000">
            <a:off x="-1669149" y="3328929"/>
            <a:ext cx="5617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spc="800" dirty="0">
                <a:solidFill>
                  <a:schemeClr val="bg1"/>
                </a:solidFill>
                <a:latin typeface="Calibri Light" panose="020F0302020204030204" pitchFamily="34" charset="0"/>
              </a:rPr>
              <a:t>Hoe werkt het?</a:t>
            </a:r>
          </a:p>
        </p:txBody>
      </p:sp>
      <p:sp>
        <p:nvSpPr>
          <p:cNvPr id="38" name="Tekstvak 37"/>
          <p:cNvSpPr txBox="1"/>
          <p:nvPr/>
        </p:nvSpPr>
        <p:spPr>
          <a:xfrm>
            <a:off x="3125722" y="1060663"/>
            <a:ext cx="820768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latin typeface="+mj-lt"/>
              </a:rPr>
              <a:t>De gemeenteraad stelt een belastingverordening vast.</a:t>
            </a:r>
          </a:p>
          <a:p>
            <a:endParaRPr lang="nl-NL" sz="2400" dirty="0">
              <a:latin typeface="+mj-lt"/>
            </a:endParaRPr>
          </a:p>
          <a:p>
            <a:r>
              <a:rPr lang="nl-NL" sz="2400" dirty="0">
                <a:latin typeface="+mj-lt"/>
              </a:rPr>
              <a:t>In overleg met de gemeente zal een periode worden gekozen voor de </a:t>
            </a:r>
            <a:r>
              <a:rPr lang="nl-NL" sz="2400" b="1" dirty="0">
                <a:latin typeface="+mj-lt"/>
              </a:rPr>
              <a:t>formele draagvlakmeting.</a:t>
            </a:r>
          </a:p>
          <a:p>
            <a:endParaRPr lang="nl-NL" sz="2400" dirty="0">
              <a:latin typeface="+mj-lt"/>
            </a:endParaRPr>
          </a:p>
          <a:p>
            <a:r>
              <a:rPr lang="nl-NL" sz="2400" dirty="0">
                <a:latin typeface="+mj-lt"/>
              </a:rPr>
              <a:t>De gemeente is verantwoordelijk voor deze formele draagvlakmeting en zal naar alle </a:t>
            </a:r>
            <a:r>
              <a:rPr lang="nl-NL" sz="2400" b="1" dirty="0">
                <a:latin typeface="+mj-lt"/>
              </a:rPr>
              <a:t>bijdrageplichtigen</a:t>
            </a:r>
            <a:r>
              <a:rPr lang="nl-NL" sz="2400" dirty="0">
                <a:latin typeface="+mj-lt"/>
              </a:rPr>
              <a:t> een stembiljet verzenden.</a:t>
            </a:r>
          </a:p>
          <a:p>
            <a:endParaRPr lang="nl-NL" sz="2400" dirty="0">
              <a:latin typeface="+mj-lt"/>
            </a:endParaRPr>
          </a:p>
          <a:p>
            <a:r>
              <a:rPr lang="nl-NL" sz="2400" dirty="0">
                <a:latin typeface="+mj-lt"/>
              </a:rPr>
              <a:t>De bijdrageplichtigen krijgen 2 weken de tijd om zich voor of tegen de BIZ uit te spreken.</a:t>
            </a:r>
          </a:p>
          <a:p>
            <a:endParaRPr lang="nl-NL" sz="2400" dirty="0">
              <a:latin typeface="+mj-lt"/>
            </a:endParaRPr>
          </a:p>
          <a:p>
            <a:r>
              <a:rPr lang="nl-NL" sz="2400" dirty="0">
                <a:latin typeface="+mj-lt"/>
              </a:rPr>
              <a:t>In de meeste gevallen draagt de notaris zorg voor een eerlijke stemming.	</a:t>
            </a:r>
          </a:p>
        </p:txBody>
      </p:sp>
    </p:spTree>
    <p:extLst>
      <p:ext uri="{BB962C8B-B14F-4D97-AF65-F5344CB8AC3E}">
        <p14:creationId xmlns:p14="http://schemas.microsoft.com/office/powerpoint/2010/main" val="3761796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hoek 31"/>
          <p:cNvSpPr/>
          <p:nvPr/>
        </p:nvSpPr>
        <p:spPr>
          <a:xfrm>
            <a:off x="0" y="617372"/>
            <a:ext cx="2278743" cy="59430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sz="1351">
              <a:solidFill>
                <a:prstClr val="white"/>
              </a:solidFill>
            </a:endParaRPr>
          </a:p>
        </p:txBody>
      </p:sp>
      <p:sp>
        <p:nvSpPr>
          <p:cNvPr id="37" name="Tekstvak 36"/>
          <p:cNvSpPr txBox="1"/>
          <p:nvPr/>
        </p:nvSpPr>
        <p:spPr>
          <a:xfrm rot="16200000">
            <a:off x="-1669149" y="3328929"/>
            <a:ext cx="5617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spc="800" dirty="0">
                <a:solidFill>
                  <a:schemeClr val="bg1"/>
                </a:solidFill>
                <a:latin typeface="Calibri Light" panose="020F0302020204030204" pitchFamily="34" charset="0"/>
              </a:rPr>
              <a:t>Randvoorwaarden?</a:t>
            </a:r>
          </a:p>
        </p:txBody>
      </p:sp>
      <p:sp>
        <p:nvSpPr>
          <p:cNvPr id="38" name="Tekstvak 37"/>
          <p:cNvSpPr txBox="1"/>
          <p:nvPr/>
        </p:nvSpPr>
        <p:spPr>
          <a:xfrm>
            <a:off x="3125722" y="617372"/>
            <a:ext cx="831131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latin typeface="+mj-lt"/>
              </a:rPr>
              <a:t>Wanneer wordt gekozen voor gebruikers</a:t>
            </a:r>
            <a:r>
              <a:rPr lang="nl-NL" sz="2400" b="1" dirty="0">
                <a:latin typeface="+mj-lt"/>
              </a:rPr>
              <a:t> óf </a:t>
            </a:r>
            <a:r>
              <a:rPr lang="nl-NL" sz="2400" dirty="0">
                <a:latin typeface="+mj-lt"/>
              </a:rPr>
              <a:t>eigenaren, dan geldt bij de formele draagvlakmeting:</a:t>
            </a:r>
          </a:p>
          <a:p>
            <a:endParaRPr lang="nl-NL" sz="2400" dirty="0">
              <a:latin typeface="+mj-lt"/>
            </a:endParaRPr>
          </a:p>
          <a:p>
            <a:pPr marL="800100" lvl="1" indent="-342900">
              <a:buFontTx/>
              <a:buChar char="-"/>
            </a:pPr>
            <a:r>
              <a:rPr lang="nl-NL" sz="2400" dirty="0">
                <a:latin typeface="+mj-lt"/>
              </a:rPr>
              <a:t>Responspercentage: minimaal 50%</a:t>
            </a:r>
          </a:p>
          <a:p>
            <a:pPr marL="800100" lvl="1" indent="-342900">
              <a:buFontTx/>
              <a:buChar char="-"/>
            </a:pPr>
            <a:r>
              <a:rPr lang="nl-NL" sz="2400" dirty="0">
                <a:latin typeface="+mj-lt"/>
              </a:rPr>
              <a:t>Minimaal 2/3 van de uitgebrachte stemmen is ‘voor’;</a:t>
            </a:r>
          </a:p>
          <a:p>
            <a:pPr marL="800100" lvl="1" indent="-342900">
              <a:buFontTx/>
              <a:buChar char="-"/>
            </a:pPr>
            <a:r>
              <a:rPr lang="nl-NL" sz="2400" dirty="0">
                <a:latin typeface="+mj-lt"/>
              </a:rPr>
              <a:t>Bij een bijdrage gebaseerd op de WOZ-waarde: voorstemmers vertegenwoordigen meer WOZ-waarde dan de tegenstemmers.</a:t>
            </a:r>
          </a:p>
          <a:p>
            <a:pPr lvl="1"/>
            <a:endParaRPr lang="nl-NL" sz="2400" dirty="0">
              <a:latin typeface="+mj-lt"/>
            </a:endParaRPr>
          </a:p>
          <a:p>
            <a:pPr lvl="1"/>
            <a:r>
              <a:rPr lang="nl-NL" sz="2400" dirty="0">
                <a:latin typeface="+mj-lt"/>
              </a:rPr>
              <a:t>Stel: </a:t>
            </a:r>
          </a:p>
          <a:p>
            <a:pPr lvl="1"/>
            <a:r>
              <a:rPr lang="nl-NL" sz="2400" dirty="0">
                <a:latin typeface="+mj-lt"/>
              </a:rPr>
              <a:t>Totaal </a:t>
            </a:r>
            <a:r>
              <a:rPr lang="nl-NL" sz="2400" b="1" dirty="0">
                <a:latin typeface="+mj-lt"/>
              </a:rPr>
              <a:t>400</a:t>
            </a:r>
            <a:r>
              <a:rPr lang="nl-NL" sz="2400" dirty="0">
                <a:latin typeface="+mj-lt"/>
              </a:rPr>
              <a:t> bijdrageplichtigen</a:t>
            </a:r>
          </a:p>
          <a:p>
            <a:pPr lvl="1"/>
            <a:endParaRPr lang="nl-NL" sz="2400" dirty="0">
              <a:latin typeface="+mj-lt"/>
            </a:endParaRPr>
          </a:p>
          <a:p>
            <a:pPr lvl="1"/>
            <a:r>
              <a:rPr lang="nl-NL" sz="2400" dirty="0">
                <a:latin typeface="+mj-lt"/>
              </a:rPr>
              <a:t>Minimaal </a:t>
            </a:r>
            <a:r>
              <a:rPr lang="nl-NL" sz="2400" b="1" dirty="0">
                <a:latin typeface="+mj-lt"/>
              </a:rPr>
              <a:t>200</a:t>
            </a:r>
            <a:r>
              <a:rPr lang="nl-NL" sz="2400" dirty="0">
                <a:latin typeface="+mj-lt"/>
              </a:rPr>
              <a:t> moeten stemmen 	(50% van 400)</a:t>
            </a:r>
          </a:p>
          <a:p>
            <a:pPr lvl="1"/>
            <a:r>
              <a:rPr lang="nl-NL" sz="2400" dirty="0">
                <a:latin typeface="+mj-lt"/>
              </a:rPr>
              <a:t>Daarvan minimaal </a:t>
            </a:r>
            <a:r>
              <a:rPr lang="nl-NL" sz="2400" b="1" dirty="0">
                <a:latin typeface="+mj-lt"/>
              </a:rPr>
              <a:t>134 </a:t>
            </a:r>
            <a:r>
              <a:rPr lang="nl-NL" sz="2400" dirty="0">
                <a:latin typeface="+mj-lt"/>
              </a:rPr>
              <a:t>VOOR 	(2/3 van 200)</a:t>
            </a:r>
          </a:p>
        </p:txBody>
      </p:sp>
    </p:spTree>
    <p:extLst>
      <p:ext uri="{BB962C8B-B14F-4D97-AF65-F5344CB8AC3E}">
        <p14:creationId xmlns:p14="http://schemas.microsoft.com/office/powerpoint/2010/main" val="622011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hoek 31"/>
          <p:cNvSpPr/>
          <p:nvPr/>
        </p:nvSpPr>
        <p:spPr>
          <a:xfrm>
            <a:off x="0" y="532966"/>
            <a:ext cx="2278743" cy="59430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sz="1351">
              <a:solidFill>
                <a:prstClr val="white"/>
              </a:solidFill>
            </a:endParaRPr>
          </a:p>
        </p:txBody>
      </p:sp>
      <p:sp>
        <p:nvSpPr>
          <p:cNvPr id="37" name="Tekstvak 36"/>
          <p:cNvSpPr txBox="1"/>
          <p:nvPr/>
        </p:nvSpPr>
        <p:spPr>
          <a:xfrm rot="16200000">
            <a:off x="-1669149" y="3244523"/>
            <a:ext cx="5617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spc="800" dirty="0">
                <a:solidFill>
                  <a:schemeClr val="bg1"/>
                </a:solidFill>
                <a:latin typeface="Calibri Light" panose="020F0302020204030204" pitchFamily="34" charset="0"/>
              </a:rPr>
              <a:t>Rol van de gemeente</a:t>
            </a:r>
          </a:p>
        </p:txBody>
      </p:sp>
      <p:sp>
        <p:nvSpPr>
          <p:cNvPr id="38" name="Tekstvak 37"/>
          <p:cNvSpPr txBox="1"/>
          <p:nvPr/>
        </p:nvSpPr>
        <p:spPr>
          <a:xfrm>
            <a:off x="3125722" y="1060662"/>
            <a:ext cx="807216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latin typeface="+mj-lt"/>
              </a:rPr>
              <a:t>De gemeente stelt in samenspraak met de ondernemers een uitvoeringsovereenkomst op. </a:t>
            </a:r>
          </a:p>
          <a:p>
            <a:endParaRPr lang="nl-NL" sz="2400" dirty="0">
              <a:latin typeface="+mj-lt"/>
            </a:endParaRPr>
          </a:p>
          <a:p>
            <a:r>
              <a:rPr lang="nl-NL" sz="2400" dirty="0">
                <a:latin typeface="+mj-lt"/>
              </a:rPr>
              <a:t>De gemeenteraad stelt een belastingverordening vast;</a:t>
            </a:r>
          </a:p>
          <a:p>
            <a:r>
              <a:rPr lang="nl-NL" sz="2400" dirty="0">
                <a:latin typeface="+mj-lt"/>
              </a:rPr>
              <a:t>De gemeente organiseert een formele draagvlakmeting;</a:t>
            </a:r>
          </a:p>
          <a:p>
            <a:r>
              <a:rPr lang="nl-NL" sz="2400" dirty="0">
                <a:latin typeface="+mj-lt"/>
              </a:rPr>
              <a:t>De gemeente zal de BIZ-bijdrage heffen;</a:t>
            </a:r>
          </a:p>
          <a:p>
            <a:r>
              <a:rPr lang="nl-NL" sz="2400" dirty="0">
                <a:latin typeface="+mj-lt"/>
              </a:rPr>
              <a:t>De gemeente zal de opbrengst als een subsidie uitkeren aan de BIZ-organisatie;</a:t>
            </a:r>
          </a:p>
          <a:p>
            <a:endParaRPr lang="nl-NL" sz="2400" dirty="0">
              <a:latin typeface="+mj-lt"/>
            </a:endParaRPr>
          </a:p>
          <a:p>
            <a:r>
              <a:rPr lang="nl-NL" sz="2400" dirty="0">
                <a:latin typeface="+mj-lt"/>
              </a:rPr>
              <a:t>Zo ontstaat er een budget voor investeringen in het gebied.</a:t>
            </a:r>
          </a:p>
        </p:txBody>
      </p:sp>
    </p:spTree>
    <p:extLst>
      <p:ext uri="{BB962C8B-B14F-4D97-AF65-F5344CB8AC3E}">
        <p14:creationId xmlns:p14="http://schemas.microsoft.com/office/powerpoint/2010/main" val="1335959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hoek 31"/>
          <p:cNvSpPr/>
          <p:nvPr/>
        </p:nvSpPr>
        <p:spPr>
          <a:xfrm>
            <a:off x="0" y="532966"/>
            <a:ext cx="2278743" cy="59430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sz="1351">
              <a:solidFill>
                <a:prstClr val="white"/>
              </a:solidFill>
            </a:endParaRPr>
          </a:p>
        </p:txBody>
      </p:sp>
      <p:sp>
        <p:nvSpPr>
          <p:cNvPr id="37" name="Tekstvak 36"/>
          <p:cNvSpPr txBox="1"/>
          <p:nvPr/>
        </p:nvSpPr>
        <p:spPr>
          <a:xfrm rot="16200000">
            <a:off x="-1669149" y="3244523"/>
            <a:ext cx="5617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spc="800" dirty="0">
                <a:solidFill>
                  <a:schemeClr val="bg1"/>
                </a:solidFill>
                <a:latin typeface="Calibri Light" panose="020F0302020204030204" pitchFamily="34" charset="0"/>
              </a:rPr>
              <a:t>Meerwaarde?</a:t>
            </a:r>
          </a:p>
        </p:txBody>
      </p:sp>
      <p:sp>
        <p:nvSpPr>
          <p:cNvPr id="38" name="Tekstvak 37"/>
          <p:cNvSpPr txBox="1"/>
          <p:nvPr/>
        </p:nvSpPr>
        <p:spPr>
          <a:xfrm>
            <a:off x="3125722" y="1060662"/>
            <a:ext cx="832538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latin typeface="+mj-lt"/>
              </a:rPr>
              <a:t>BIZ levert positieve bijdrage aan lokale ondernemersklimaat. Dit is in belang van ondernemers en gemeente.</a:t>
            </a:r>
          </a:p>
          <a:p>
            <a:endParaRPr lang="nl-NL" sz="2400" dirty="0">
              <a:latin typeface="+mj-lt"/>
            </a:endParaRPr>
          </a:p>
          <a:p>
            <a:r>
              <a:rPr lang="nl-NL" sz="2400" dirty="0">
                <a:latin typeface="+mj-lt"/>
              </a:rPr>
              <a:t>Ondernemers organiseren zich. De gemeente krijgt een aanspreekpunt t.b.v. het hele gebied.</a:t>
            </a:r>
          </a:p>
          <a:p>
            <a:endParaRPr lang="nl-NL" sz="2400" dirty="0">
              <a:latin typeface="+mj-lt"/>
            </a:endParaRPr>
          </a:p>
          <a:p>
            <a:r>
              <a:rPr lang="nl-NL" sz="2400" dirty="0">
                <a:latin typeface="+mj-lt"/>
              </a:rPr>
              <a:t>Duidelijke afspraken tussen ondernemers en de gemeente over verantwoordelijkheden.</a:t>
            </a:r>
          </a:p>
          <a:p>
            <a:endParaRPr lang="nl-NL" sz="2400" dirty="0">
              <a:latin typeface="+mj-lt"/>
            </a:endParaRPr>
          </a:p>
          <a:p>
            <a:r>
              <a:rPr lang="nl-NL" sz="2400" dirty="0">
                <a:latin typeface="+mj-lt"/>
              </a:rPr>
              <a:t>Evenwichtige verdeling van kosten.</a:t>
            </a:r>
          </a:p>
          <a:p>
            <a:endParaRPr lang="nl-NL" sz="2400" dirty="0">
              <a:latin typeface="+mj-lt"/>
            </a:endParaRPr>
          </a:p>
          <a:p>
            <a:r>
              <a:rPr lang="nl-NL" sz="2400" dirty="0">
                <a:latin typeface="+mj-lt"/>
              </a:rPr>
              <a:t>En…………BIZ is het instrument voor een langdurig proces !!</a:t>
            </a:r>
          </a:p>
          <a:p>
            <a:r>
              <a:rPr lang="nl-NL" sz="2400" dirty="0">
                <a:latin typeface="+mj-lt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842887826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estreept">
  <a:themeElements>
    <a:clrScheme name="Gestreept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Gestreept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Gestreep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30C8EBFD259D49A9F6C45F0BF8A27C" ma:contentTypeVersion="0" ma:contentTypeDescription="Een nieuw document maken." ma:contentTypeScope="" ma:versionID="e3ba7e5812ac3bab4a1e3ec4dbdd566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0ef766d1f547291ff1bdaf890d5a06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96FB592-63BD-4593-AE4F-C330EAB588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32E20C8-2B66-4865-90FC-67EDE75DABC3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AB120D3-9A64-4AE9-A3CC-80B57766C7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2201</TotalTime>
  <Words>1062</Words>
  <Application>Microsoft Office PowerPoint</Application>
  <PresentationFormat>Breedbeeld</PresentationFormat>
  <Paragraphs>581</Paragraphs>
  <Slides>19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8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19</vt:i4>
      </vt:variant>
    </vt:vector>
  </HeadingPairs>
  <TitlesOfParts>
    <vt:vector size="29" baseType="lpstr">
      <vt:lpstr>Arial</vt:lpstr>
      <vt:lpstr>Calibri</vt:lpstr>
      <vt:lpstr>Calibri Light</vt:lpstr>
      <vt:lpstr>Corbel</vt:lpstr>
      <vt:lpstr>Segoe Print</vt:lpstr>
      <vt:lpstr>Times New Roman</vt:lpstr>
      <vt:lpstr>TTBC071600t00</vt:lpstr>
      <vt:lpstr>Wingdings</vt:lpstr>
      <vt:lpstr>Kantoorthema</vt:lpstr>
      <vt:lpstr>Gestreept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Even voorstellen: Bestuur BIZ  Kil 1, 2  en AWW</vt:lpstr>
      <vt:lpstr>PowerPoint-presentatie</vt:lpstr>
      <vt:lpstr>Stichting BIZ Kil 1&amp;2, Amstelwijck West  Doelen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Dick Groen</dc:creator>
  <cp:lastModifiedBy>Joyce Lipman</cp:lastModifiedBy>
  <cp:revision>93</cp:revision>
  <dcterms:created xsi:type="dcterms:W3CDTF">2015-11-23T14:36:40Z</dcterms:created>
  <dcterms:modified xsi:type="dcterms:W3CDTF">2017-11-28T13:28:35Z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0x0101008430C8EBFD259D49A9F6C45F0BF8A27C</vt:lpwstr>
  </property>
</Properties>
</file>